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315" r:id="rId3"/>
    <p:sldId id="270" r:id="rId4"/>
    <p:sldId id="324" r:id="rId5"/>
    <p:sldId id="323" r:id="rId6"/>
    <p:sldId id="326" r:id="rId7"/>
    <p:sldId id="319" r:id="rId8"/>
    <p:sldId id="320" r:id="rId9"/>
    <p:sldId id="327" r:id="rId10"/>
    <p:sldId id="328" r:id="rId11"/>
    <p:sldId id="332" r:id="rId12"/>
    <p:sldId id="334" r:id="rId13"/>
    <p:sldId id="335" r:id="rId14"/>
    <p:sldId id="333" r:id="rId15"/>
    <p:sldId id="336" r:id="rId16"/>
    <p:sldId id="321" r:id="rId17"/>
    <p:sldId id="308" r:id="rId18"/>
    <p:sldId id="329" r:id="rId19"/>
    <p:sldId id="330" r:id="rId20"/>
    <p:sldId id="338" r:id="rId21"/>
    <p:sldId id="331" r:id="rId22"/>
    <p:sldId id="322" r:id="rId23"/>
    <p:sldId id="337" r:id="rId24"/>
    <p:sldId id="339" r:id="rId25"/>
    <p:sldId id="341" r:id="rId26"/>
    <p:sldId id="340" r:id="rId27"/>
  </p:sldIdLst>
  <p:sldSz cx="24384000" cy="13716000"/>
  <p:notesSz cx="6858000" cy="9144000"/>
  <p:defaultText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1CAF9A"/>
    <a:srgbClr val="1CA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5280" autoAdjust="0"/>
  </p:normalViewPr>
  <p:slideViewPr>
    <p:cSldViewPr snapToGrid="0">
      <p:cViewPr>
        <p:scale>
          <a:sx n="33" d="100"/>
          <a:sy n="33" d="100"/>
        </p:scale>
        <p:origin x="-720" y="-108"/>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721390691"/>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2494359" y="2240359"/>
            <a:ext cx="14716126" cy="4643438"/>
          </a:xfrm>
          <a:prstGeom prst="rect">
            <a:avLst/>
          </a:prstGeom>
        </p:spPr>
        <p:txBody>
          <a:bodyPr anchor="b">
            <a:normAutofit/>
          </a:bodyPr>
          <a:lstStyle>
            <a:lvl1pPr>
              <a:defRPr sz="10000" b="0" baseline="0">
                <a:ln>
                  <a:noFill/>
                </a:ln>
                <a:noFill/>
                <a:latin typeface="+mj-lt"/>
                <a:ea typeface="+mj-ea"/>
                <a:cs typeface="+mj-cs"/>
                <a:sym typeface="Open Sans Semibold"/>
              </a:defRPr>
            </a:lvl1pPr>
          </a:lstStyle>
          <a:p>
            <a:pPr lvl="0">
              <a:defRPr sz="1800">
                <a:solidFill>
                  <a:srgbClr val="000000"/>
                </a:solidFill>
              </a:defRPr>
            </a:pPr>
            <a:r>
              <a:rPr sz="10000" dirty="0" smtClean="0">
                <a:solidFill>
                  <a:srgbClr val="424242"/>
                </a:solidFill>
              </a:rPr>
              <a:t>Title Text</a:t>
            </a:r>
            <a:endParaRPr sz="10000" dirty="0">
              <a:solidFill>
                <a:srgbClr val="424242"/>
              </a:solidFill>
            </a:endParaRP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solidFill>
                  <a:srgbClr val="000000"/>
                </a:solidFill>
              </a:defRPr>
            </a:pPr>
            <a:r>
              <a:rPr sz="6600" b="1" dirty="0">
                <a:solidFill>
                  <a:srgbClr val="424242"/>
                </a:solidFill>
              </a:rPr>
              <a:t>Title Text</a:t>
            </a:r>
          </a:p>
        </p:txBody>
      </p:sp>
      <p:sp>
        <p:nvSpPr>
          <p:cNvPr id="2" name="Прямоугольник 1"/>
          <p:cNvSpPr/>
          <p:nvPr userDrawn="1"/>
        </p:nvSpPr>
        <p:spPr>
          <a:xfrm>
            <a:off x="10582275" y="12193781"/>
            <a:ext cx="12192000" cy="707886"/>
          </a:xfrm>
          <a:prstGeom prst="rect">
            <a:avLst/>
          </a:prstGeom>
        </p:spPr>
        <p:txBody>
          <a:bodyPr>
            <a:spAutoFit/>
          </a:bodyPr>
          <a:lstStyle/>
          <a:p>
            <a:pPr algn="r">
              <a:defRPr/>
            </a:pPr>
            <a:r>
              <a:rPr lang="en-US" sz="4000" dirty="0" smtClean="0">
                <a:solidFill>
                  <a:srgbClr val="00B0F0"/>
                </a:solidFill>
                <a:latin typeface="Calibri" panose="020F0502020204030204" pitchFamily="34" charset="0"/>
              </a:rPr>
              <a:t>iforum.ua | 2016</a:t>
            </a:r>
            <a:endParaRPr lang="uk-UA" sz="4000" dirty="0">
              <a:solidFill>
                <a:srgbClr val="00B0F0"/>
              </a:solidFill>
              <a:latin typeface="Calibri" panose="020F0502020204030204" pitchFamily="34" charset="0"/>
            </a:endParaRPr>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8478" y="2378354"/>
            <a:ext cx="23307045" cy="6613567"/>
          </a:xfrm>
          <a:prstGeom prst="rect">
            <a:avLst/>
          </a:prstGeom>
        </p:spPr>
        <p:txBody>
          <a:bodyPr lIns="179286" tIns="89643" rIns="179286" bIns="89643">
            <a:spAutoFit/>
          </a:bodyPr>
          <a:lstStyle>
            <a:lvl1pPr>
              <a:defRPr sz="7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35812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755727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323975" y="732234"/>
            <a:ext cx="21581308" cy="23185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defRPr sz="1800" b="0">
                <a:solidFill>
                  <a:srgbClr val="000000"/>
                </a:solidFill>
              </a:defRPr>
            </a:pPr>
            <a:r>
              <a:rPr sz="6600" b="1">
                <a:solidFill>
                  <a:srgbClr val="424242"/>
                </a:solidFill>
              </a:rP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Lst>
  <p:transition spd="med"/>
  <p:timing>
    <p:tnLst>
      <p:par>
        <p:cTn id="1" dur="indefinite" restart="never" nodeType="tmRoot"/>
      </p:par>
    </p:tnLst>
  </p:timing>
  <p:txStyles>
    <p:title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p:titleStyle>
    <p:bodyStyle>
      <a:lvl1pPr marL="617361" indent="-617361" defTabSz="584200">
        <a:spcBef>
          <a:spcPts val="4200"/>
        </a:spcBef>
        <a:buSzPct val="75000"/>
        <a:buChar char="•"/>
        <a:defRPr sz="5000">
          <a:latin typeface="Open Sans"/>
          <a:ea typeface="Open Sans"/>
          <a:cs typeface="Open Sans"/>
          <a:sym typeface="Open Sans"/>
        </a:defRPr>
      </a:lvl1pPr>
      <a:lvl2pPr marL="1061861" indent="-617361" defTabSz="584200">
        <a:spcBef>
          <a:spcPts val="4200"/>
        </a:spcBef>
        <a:buSzPct val="75000"/>
        <a:buChar char="•"/>
        <a:defRPr sz="5000">
          <a:latin typeface="Open Sans"/>
          <a:ea typeface="Open Sans"/>
          <a:cs typeface="Open Sans"/>
          <a:sym typeface="Open Sans"/>
        </a:defRPr>
      </a:lvl2pPr>
      <a:lvl3pPr marL="1506361" indent="-617361" defTabSz="584200">
        <a:spcBef>
          <a:spcPts val="4200"/>
        </a:spcBef>
        <a:buSzPct val="75000"/>
        <a:buChar char="•"/>
        <a:defRPr sz="5000">
          <a:latin typeface="Open Sans"/>
          <a:ea typeface="Open Sans"/>
          <a:cs typeface="Open Sans"/>
          <a:sym typeface="Open Sans"/>
        </a:defRPr>
      </a:lvl3pPr>
      <a:lvl4pPr marL="1950861" indent="-617361" defTabSz="584200">
        <a:spcBef>
          <a:spcPts val="4200"/>
        </a:spcBef>
        <a:buSzPct val="75000"/>
        <a:buChar char="•"/>
        <a:defRPr sz="5000">
          <a:latin typeface="Open Sans"/>
          <a:ea typeface="Open Sans"/>
          <a:cs typeface="Open Sans"/>
          <a:sym typeface="Open Sans"/>
        </a:defRPr>
      </a:lvl4pPr>
      <a:lvl5pPr marL="2395361" indent="-617361" defTabSz="584200">
        <a:spcBef>
          <a:spcPts val="4200"/>
        </a:spcBef>
        <a:buSzPct val="75000"/>
        <a:buChar char="•"/>
        <a:defRPr sz="5000">
          <a:latin typeface="Open Sans"/>
          <a:ea typeface="Open Sans"/>
          <a:cs typeface="Open Sans"/>
          <a:sym typeface="Open Sans"/>
        </a:defRPr>
      </a:lvl5pPr>
      <a:lvl6pPr marL="2839861" indent="-617361" defTabSz="584200">
        <a:spcBef>
          <a:spcPts val="4200"/>
        </a:spcBef>
        <a:buSzPct val="75000"/>
        <a:buChar char="•"/>
        <a:defRPr sz="5000">
          <a:latin typeface="Open Sans"/>
          <a:ea typeface="Open Sans"/>
          <a:cs typeface="Open Sans"/>
          <a:sym typeface="Open Sans"/>
        </a:defRPr>
      </a:lvl6pPr>
      <a:lvl7pPr marL="3284361" indent="-617361" defTabSz="584200">
        <a:spcBef>
          <a:spcPts val="4200"/>
        </a:spcBef>
        <a:buSzPct val="75000"/>
        <a:buChar char="•"/>
        <a:defRPr sz="5000">
          <a:latin typeface="Open Sans"/>
          <a:ea typeface="Open Sans"/>
          <a:cs typeface="Open Sans"/>
          <a:sym typeface="Open Sans"/>
        </a:defRPr>
      </a:lvl7pPr>
      <a:lvl8pPr marL="3728861" indent="-617361" defTabSz="584200">
        <a:spcBef>
          <a:spcPts val="4200"/>
        </a:spcBef>
        <a:buSzPct val="75000"/>
        <a:buChar char="•"/>
        <a:defRPr sz="5000">
          <a:latin typeface="Open Sans"/>
          <a:ea typeface="Open Sans"/>
          <a:cs typeface="Open Sans"/>
          <a:sym typeface="Open Sans"/>
        </a:defRPr>
      </a:lvl8pPr>
      <a:lvl9pPr marL="4173361" indent="-617361" defTabSz="584200">
        <a:spcBef>
          <a:spcPts val="4200"/>
        </a:spcBef>
        <a:buSzPct val="75000"/>
        <a:buChar char="•"/>
        <a:defRPr sz="5000">
          <a:latin typeface="Open Sans"/>
          <a:ea typeface="Open Sans"/>
          <a:cs typeface="Open Sans"/>
          <a:sym typeface="Open Sans"/>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jpg"/><Relationship Id="rId7" Type="http://schemas.openxmlformats.org/officeDocument/2006/relationships/image" Target="../media/image21.gif"/><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jpg"/><Relationship Id="rId29"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jpe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hannel9.msdn.com/Blogs/MostafaElzoghbi/TypeScript-Jump-Start1" TargetMode="External"/><Relationship Id="rId2" Type="http://schemas.openxmlformats.org/officeDocument/2006/relationships/hyperlink" Target="http://www.typescriptlang.org/" TargetMode="External"/><Relationship Id="rId1" Type="http://schemas.openxmlformats.org/officeDocument/2006/relationships/slideLayout" Target="../slideLayouts/slideLayout2.xml"/><Relationship Id="rId5" Type="http://schemas.openxmlformats.org/officeDocument/2006/relationships/hyperlink" Target="https://channel9.msdn.com/events/JavaScript-Webinar-Series/TypeScript--Angular/TypeScript--Angular" TargetMode="External"/><Relationship Id="rId4" Type="http://schemas.openxmlformats.org/officeDocument/2006/relationships/hyperlink" Target="https://channel9.msdn.com/events/Build/2016/B88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a:spLocks noGrp="1"/>
          </p:cNvSpPr>
          <p:nvPr>
            <p:ph type="title"/>
          </p:nvPr>
        </p:nvSpPr>
        <p:spPr>
          <a:xfrm>
            <a:off x="2494359" y="2240359"/>
            <a:ext cx="19120271" cy="4643438"/>
          </a:xfrm>
          <a:prstGeom prst="rect">
            <a:avLst/>
          </a:prstGeom>
        </p:spPr>
        <p:txBody>
          <a:bodyPr/>
          <a:lstStyle>
            <a:lvl1pPr>
              <a:defRPr sz="9900"/>
            </a:lvl1pPr>
          </a:lstStyle>
          <a:p>
            <a:pPr lvl="0">
              <a:defRPr sz="1800">
                <a:solidFill>
                  <a:srgbClr val="000000"/>
                </a:solidFill>
              </a:defRPr>
            </a:pPr>
            <a:r>
              <a:rPr lang="en-US" sz="9600" dirty="0" err="1" smtClean="0">
                <a:solidFill>
                  <a:schemeClr val="accent1">
                    <a:lumMod val="60000"/>
                    <a:lumOff val="40000"/>
                  </a:schemeClr>
                </a:solidFill>
              </a:rPr>
              <a:t>TypeScript</a:t>
            </a:r>
            <a:r>
              <a:rPr lang="en-US" sz="9600" dirty="0" smtClean="0">
                <a:solidFill>
                  <a:schemeClr val="accent1">
                    <a:lumMod val="60000"/>
                    <a:lumOff val="40000"/>
                  </a:schemeClr>
                </a:solidFill>
              </a:rPr>
              <a:t> : All parts are good</a:t>
            </a:r>
            <a:endParaRPr sz="9900" dirty="0">
              <a:solidFill>
                <a:schemeClr val="accent1">
                  <a:lumMod val="60000"/>
                  <a:lumOff val="40000"/>
                </a:schemeClr>
              </a:solidFill>
            </a:endParaRPr>
          </a:p>
        </p:txBody>
      </p:sp>
      <p:sp>
        <p:nvSpPr>
          <p:cNvPr id="30" name="Shape 30"/>
          <p:cNvSpPr/>
          <p:nvPr/>
        </p:nvSpPr>
        <p:spPr>
          <a:xfrm>
            <a:off x="2505800" y="6816862"/>
            <a:ext cx="65" cy="6463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4200" b="0">
                <a:solidFill>
                  <a:srgbClr val="5E5E5E"/>
                </a:solidFill>
                <a:latin typeface="Open Sans Light"/>
                <a:ea typeface="Open Sans Light"/>
                <a:cs typeface="Open Sans Light"/>
                <a:sym typeface="Open Sans Light"/>
              </a:defRPr>
            </a:lvl1pPr>
          </a:lstStyle>
          <a:p>
            <a:pPr lvl="0">
              <a:defRPr sz="1800">
                <a:solidFill>
                  <a:srgbClr val="000000"/>
                </a:solidFill>
              </a:defRPr>
            </a:pPr>
            <a:endParaRPr sz="4200" dirty="0">
              <a:solidFill>
                <a:srgbClr val="5E5E5E"/>
              </a:solidFill>
            </a:endParaRPr>
          </a:p>
        </p:txBody>
      </p:sp>
      <p:sp>
        <p:nvSpPr>
          <p:cNvPr id="31" name="Shape 31"/>
          <p:cNvSpPr/>
          <p:nvPr/>
        </p:nvSpPr>
        <p:spPr>
          <a:xfrm>
            <a:off x="2530371" y="10331753"/>
            <a:ext cx="4578176" cy="216373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lnSpc>
                <a:spcPct val="120000"/>
              </a:lnSpc>
              <a:defRPr sz="1800" b="0">
                <a:solidFill>
                  <a:srgbClr val="000000"/>
                </a:solidFill>
              </a:defRPr>
            </a:pPr>
            <a:r>
              <a:rPr lang="en-US" sz="4000" i="1" dirty="0" smtClean="0">
                <a:latin typeface="Open Sans Light"/>
                <a:ea typeface="Open Sans Light"/>
                <a:cs typeface="Open Sans Light"/>
                <a:sym typeface="Open Sans Light"/>
              </a:rPr>
              <a:t>Andriy </a:t>
            </a:r>
            <a:r>
              <a:rPr lang="en-US" sz="4000" i="1" dirty="0" err="1" smtClean="0">
                <a:latin typeface="Open Sans Light"/>
                <a:ea typeface="Open Sans Light"/>
                <a:cs typeface="Open Sans Light"/>
                <a:sym typeface="Open Sans Light"/>
              </a:rPr>
              <a:t>Deren</a:t>
            </a:r>
            <a:endParaRPr sz="4000" i="1" dirty="0">
              <a:latin typeface="Open Sans Light"/>
              <a:ea typeface="Open Sans Light"/>
              <a:cs typeface="Open Sans Light"/>
              <a:sym typeface="Open Sans Light"/>
            </a:endParaRPr>
          </a:p>
          <a:p>
            <a:pPr lvl="0">
              <a:lnSpc>
                <a:spcPct val="120000"/>
              </a:lnSpc>
              <a:defRPr sz="1800" b="0">
                <a:solidFill>
                  <a:srgbClr val="000000"/>
                </a:solidFill>
              </a:defRPr>
            </a:pPr>
            <a:r>
              <a:rPr lang="en-US" sz="4000" i="1" dirty="0" smtClean="0">
                <a:latin typeface="Open Sans Light"/>
                <a:ea typeface="Open Sans Light"/>
                <a:cs typeface="Open Sans Light"/>
                <a:sym typeface="Open Sans Light"/>
              </a:rPr>
              <a:t>CEO, </a:t>
            </a:r>
            <a:r>
              <a:rPr lang="en-US" sz="4000" i="1" dirty="0" err="1" smtClean="0">
                <a:latin typeface="Open Sans Light"/>
                <a:ea typeface="Open Sans Light"/>
                <a:cs typeface="Open Sans Light"/>
                <a:sym typeface="Open Sans Light"/>
              </a:rPr>
              <a:t>Onlizer</a:t>
            </a:r>
            <a:endParaRPr lang="en-US" sz="4000" i="1" dirty="0" smtClean="0">
              <a:latin typeface="Open Sans Light"/>
              <a:ea typeface="Open Sans Light"/>
              <a:cs typeface="Open Sans Light"/>
              <a:sym typeface="Open Sans Light"/>
            </a:endParaRPr>
          </a:p>
          <a:p>
            <a:pPr lvl="0">
              <a:lnSpc>
                <a:spcPct val="120000"/>
              </a:lnSpc>
              <a:defRPr sz="1800" b="0">
                <a:solidFill>
                  <a:srgbClr val="000000"/>
                </a:solidFill>
              </a:defRPr>
            </a:pPr>
            <a:r>
              <a:rPr lang="en-US" sz="4000" i="1" dirty="0" smtClean="0">
                <a:latin typeface="Open Sans Light"/>
                <a:ea typeface="Open Sans Light"/>
                <a:cs typeface="Open Sans Light"/>
                <a:sym typeface="Open Sans Light"/>
              </a:rPr>
              <a:t>a.deren@onlizer.com</a:t>
            </a:r>
            <a:endParaRPr sz="4000" i="1" dirty="0">
              <a:latin typeface="Open Sans Light"/>
              <a:ea typeface="Open Sans Light"/>
              <a:cs typeface="Open Sans Light"/>
              <a:sym typeface="Open Sans Ligh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Little sample</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5" name="Shape 49"/>
          <p:cNvSpPr/>
          <p:nvPr/>
        </p:nvSpPr>
        <p:spPr>
          <a:xfrm>
            <a:off x="1275655" y="1857374"/>
            <a:ext cx="10640119" cy="10601325"/>
          </a:xfrm>
          <a:prstGeom prst="rect">
            <a:avLst/>
          </a:prstGeom>
          <a:noFill/>
          <a:ln w="12700">
            <a:miter lim="400000"/>
          </a:ln>
          <a:effectLst/>
          <a:extLst>
            <a:ext uri="{C572A759-6A51-4108-AA02-DFA0A04FC94B}">
              <ma14:wrappingTextBoxFlag xmlns="" xmlns:ma14="http://schemas.microsoft.com/office/mac/drawingml/2011/main" xmlns:lc="http://schemas.openxmlformats.org/drawingml/2006/lockedCanvas" val="1"/>
            </a:ext>
          </a:extLst>
        </p:spPr>
        <p:txBody>
          <a:bodyPr lIns="71437" tIns="71437" rIns="71437" bIns="71437" anchor="ctr"/>
          <a:lst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a:lstStyle>
          <a:p>
            <a:r>
              <a:rPr lang="en-US" sz="3200" b="0" dirty="0">
                <a:solidFill>
                  <a:srgbClr val="719A07"/>
                </a:solidFill>
                <a:highlight>
                  <a:srgbClr val="FFFFFF"/>
                </a:highlight>
                <a:latin typeface="Consolas"/>
              </a:rPr>
              <a:t>class</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Animal</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constructor</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health</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100</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name</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"No name"</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000000"/>
                </a:solidFill>
                <a:highlight>
                  <a:srgbClr val="FFFFFF"/>
                </a:highlight>
                <a:latin typeface="Consolas"/>
              </a:rPr>
              <a:t>    </a:t>
            </a:r>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health</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number</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name</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string</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checkAlive</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boolean</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return</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health</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&gt;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0</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000000"/>
                </a:solidFill>
                <a:highlight>
                  <a:srgbClr val="FFFFFF"/>
                </a:highlight>
                <a:latin typeface="Consolas"/>
              </a:rPr>
              <a:t>    </a:t>
            </a:r>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takeDamage</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capacity</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number</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void</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health</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capacity</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000000"/>
                </a:solidFill>
                <a:highlight>
                  <a:srgbClr val="FFFFFF"/>
                </a:highlight>
                <a:latin typeface="Consolas"/>
              </a:rPr>
              <a:t>    </a:t>
            </a:r>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719A07"/>
                </a:solidFill>
                <a:highlight>
                  <a:srgbClr val="FFFFFF"/>
                </a:highlight>
                <a:latin typeface="Consolas"/>
              </a:rPr>
              <a:t>interface</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ILazy</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sleep</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void</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839496"/>
                </a:solidFill>
                <a:highlight>
                  <a:srgbClr val="FFFFFF"/>
                </a:highlight>
                <a:latin typeface="Consolas"/>
              </a:rPr>
              <a:t>}</a:t>
            </a:r>
            <a:endParaRPr sz="3200" b="0" dirty="0">
              <a:solidFill>
                <a:schemeClr val="accent1">
                  <a:lumMod val="75000"/>
                </a:schemeClr>
              </a:solidFill>
              <a:latin typeface="Menlo"/>
              <a:ea typeface="Menlo"/>
              <a:cs typeface="Menlo"/>
              <a:sym typeface="Menlo"/>
            </a:endParaRPr>
          </a:p>
        </p:txBody>
      </p:sp>
      <p:sp>
        <p:nvSpPr>
          <p:cNvPr id="7" name="Shape 49"/>
          <p:cNvSpPr/>
          <p:nvPr/>
        </p:nvSpPr>
        <p:spPr>
          <a:xfrm>
            <a:off x="12677080" y="1400173"/>
            <a:ext cx="11011595" cy="11458577"/>
          </a:xfrm>
          <a:prstGeom prst="rect">
            <a:avLst/>
          </a:prstGeom>
          <a:noFill/>
          <a:ln w="12700">
            <a:miter lim="400000"/>
          </a:ln>
          <a:effectLst/>
          <a:extLst>
            <a:ext uri="{C572A759-6A51-4108-AA02-DFA0A04FC94B}">
              <ma14:wrappingTextBoxFlag xmlns="" xmlns:ma14="http://schemas.microsoft.com/office/mac/drawingml/2011/main" xmlns:lc="http://schemas.openxmlformats.org/drawingml/2006/lockedCanvas" val="1"/>
            </a:ext>
          </a:extLst>
        </p:spPr>
        <p:txBody>
          <a:bodyPr lIns="71437" tIns="71437" rIns="71437" bIns="71437" anchor="ctr"/>
          <a:lst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a:lstStyle>
          <a:p>
            <a:r>
              <a:rPr lang="en-US" sz="3200" b="0" dirty="0">
                <a:solidFill>
                  <a:srgbClr val="719A07"/>
                </a:solidFill>
                <a:highlight>
                  <a:srgbClr val="FFFFFF"/>
                </a:highlight>
                <a:latin typeface="Consolas"/>
              </a:rPr>
              <a:t>class</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Cat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extends</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Animal</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implements</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ILazy</a:t>
            </a:r>
            <a:r>
              <a:rPr lang="en-US" sz="3200" b="0" dirty="0">
                <a:solidFill>
                  <a:srgbClr val="000000"/>
                </a:solidFill>
                <a:highlight>
                  <a:srgbClr val="FFFFFF"/>
                </a:highlight>
                <a:latin typeface="Consolas"/>
              </a:rPr>
              <a:t> </a:t>
            </a:r>
            <a:r>
              <a:rPr lang="en-US" sz="3200" b="0" dirty="0" smtClean="0">
                <a:solidFill>
                  <a:srgbClr val="839496"/>
                </a:solidFill>
                <a:highlight>
                  <a:srgbClr val="FFFFFF"/>
                </a:highlight>
                <a:latin typeface="Consolas"/>
              </a:rPr>
              <a:t>{</a:t>
            </a:r>
          </a:p>
          <a:p>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private</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lifesCount</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number</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constructor</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super</a:t>
            </a:r>
            <a:r>
              <a:rPr lang="en-US" sz="3200" b="0" dirty="0" smtClean="0">
                <a:solidFill>
                  <a:srgbClr val="839496"/>
                </a:solidFill>
                <a:highlight>
                  <a:srgbClr val="FFFFFF"/>
                </a:highlight>
                <a:latin typeface="Consolas"/>
              </a:rPr>
              <a:t>(); //calls super-class constructor</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lifesCount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9</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000000"/>
                </a:solidFill>
                <a:highlight>
                  <a:srgbClr val="FFFFFF"/>
                </a:highlight>
                <a:latin typeface="Consolas"/>
              </a:rPr>
              <a:t>    </a:t>
            </a:r>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takeDamage</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capacity</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number</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void</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super</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takeDamage</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capacity</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if</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health</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&lt;=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0</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lifesCount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1</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p>
          <a:p>
            <a:r>
              <a:rPr lang="uk-UA" sz="3200" b="0" dirty="0">
                <a:solidFill>
                  <a:srgbClr val="000000"/>
                </a:solidFill>
                <a:highlight>
                  <a:srgbClr val="FFFFFF"/>
                </a:highlight>
                <a:latin typeface="Consolas"/>
              </a:rPr>
              <a:t>    </a:t>
            </a:r>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checkAlive</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boolean</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return</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lifesCount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&gt;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0</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000000"/>
                </a:solidFill>
                <a:highlight>
                  <a:srgbClr val="FFFFFF"/>
                </a:highlight>
                <a:latin typeface="Consolas"/>
              </a:rPr>
              <a:t>    </a:t>
            </a:r>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sleep</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void</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if</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health</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&lt;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100</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this</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health++</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000000"/>
                </a:solidFill>
                <a:highlight>
                  <a:srgbClr val="FFFFFF"/>
                </a:highlight>
                <a:latin typeface="Consolas"/>
              </a:rPr>
              <a:t>    </a:t>
            </a:r>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r>
              <a:rPr lang="uk-UA" sz="3200" b="0" dirty="0">
                <a:solidFill>
                  <a:srgbClr val="839496"/>
                </a:solidFill>
                <a:highlight>
                  <a:srgbClr val="FFFFFF"/>
                </a:highlight>
                <a:latin typeface="Consolas"/>
              </a:rPr>
              <a:t>}</a:t>
            </a:r>
            <a:endParaRPr sz="3200" b="0" dirty="0">
              <a:solidFill>
                <a:schemeClr val="accent1">
                  <a:lumMod val="75000"/>
                </a:schemeClr>
              </a:solidFill>
              <a:latin typeface="Menlo"/>
              <a:ea typeface="Menlo"/>
              <a:cs typeface="Menlo"/>
              <a:sym typeface="Menlo"/>
            </a:endParaRPr>
          </a:p>
        </p:txBody>
      </p:sp>
    </p:spTree>
    <p:extLst>
      <p:ext uri="{BB962C8B-B14F-4D97-AF65-F5344CB8AC3E}">
        <p14:creationId xmlns:p14="http://schemas.microsoft.com/office/powerpoint/2010/main" val="649005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Iterators</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5" name="Shape 49"/>
          <p:cNvSpPr/>
          <p:nvPr/>
        </p:nvSpPr>
        <p:spPr>
          <a:xfrm>
            <a:off x="1275655" y="2028824"/>
            <a:ext cx="21870095" cy="10601325"/>
          </a:xfrm>
          <a:prstGeom prst="rect">
            <a:avLst/>
          </a:prstGeom>
          <a:noFill/>
          <a:ln w="12700">
            <a:miter lim="400000"/>
          </a:ln>
          <a:effectLst/>
          <a:extLst>
            <a:ext uri="{C572A759-6A51-4108-AA02-DFA0A04FC94B}">
              <ma14:wrappingTextBoxFlag xmlns="" xmlns:ma14="http://schemas.microsoft.com/office/mac/drawingml/2011/main" xmlns:lc="http://schemas.openxmlformats.org/drawingml/2006/lockedCanvas" val="1"/>
            </a:ext>
          </a:extLst>
        </p:spPr>
        <p:txBody>
          <a:bodyPr lIns="71437" tIns="71437" rIns="71437" bIns="71437" anchor="t"/>
          <a:lst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a:lstStyle>
          <a:p>
            <a:pPr lvl="0" algn="l" rtl="0" latinLnBrk="1" hangingPunct="0">
              <a:lnSpc>
                <a:spcPct val="150000"/>
              </a:lnSpc>
            </a:pPr>
            <a:r>
              <a:rPr lang="en-US" sz="4000" b="0" dirty="0" smtClean="0">
                <a:solidFill>
                  <a:schemeClr val="tx1"/>
                </a:solidFill>
              </a:rPr>
              <a:t>An </a:t>
            </a:r>
            <a:r>
              <a:rPr lang="en-US" sz="4000" b="0" dirty="0">
                <a:solidFill>
                  <a:schemeClr val="tx1"/>
                </a:solidFill>
              </a:rPr>
              <a:t>object is deemed </a:t>
            </a:r>
            <a:r>
              <a:rPr lang="en-US" sz="4000" b="0" dirty="0" err="1">
                <a:solidFill>
                  <a:schemeClr val="tx1"/>
                </a:solidFill>
              </a:rPr>
              <a:t>iterable</a:t>
            </a:r>
            <a:r>
              <a:rPr lang="en-US" sz="4000" b="0" dirty="0">
                <a:solidFill>
                  <a:schemeClr val="tx1"/>
                </a:solidFill>
              </a:rPr>
              <a:t> if it has an implementation for the </a:t>
            </a:r>
            <a:r>
              <a:rPr lang="en-US" sz="4000" dirty="0" err="1">
                <a:solidFill>
                  <a:schemeClr val="accent1">
                    <a:lumMod val="60000"/>
                    <a:lumOff val="40000"/>
                  </a:schemeClr>
                </a:solidFill>
              </a:rPr>
              <a:t>Symbol.iterator</a:t>
            </a:r>
            <a:r>
              <a:rPr lang="en-US" sz="4000" dirty="0">
                <a:solidFill>
                  <a:schemeClr val="tx1"/>
                </a:solidFill>
              </a:rPr>
              <a:t> </a:t>
            </a:r>
            <a:r>
              <a:rPr lang="en-US" sz="4000" b="0" dirty="0">
                <a:solidFill>
                  <a:schemeClr val="tx1"/>
                </a:solidFill>
              </a:rPr>
              <a:t>property</a:t>
            </a:r>
            <a:r>
              <a:rPr lang="en-US" sz="4000" b="0" dirty="0" smtClean="0">
                <a:solidFill>
                  <a:schemeClr val="tx1"/>
                </a:solidFill>
              </a:rPr>
              <a:t>.</a:t>
            </a:r>
          </a:p>
          <a:p>
            <a:pPr lvl="0" algn="l" rtl="0" latinLnBrk="1" hangingPunct="0">
              <a:lnSpc>
                <a:spcPct val="150000"/>
              </a:lnSpc>
            </a:pPr>
            <a:r>
              <a:rPr lang="en-US" sz="4000" b="0" dirty="0" smtClean="0">
                <a:solidFill>
                  <a:schemeClr val="tx1"/>
                </a:solidFill>
              </a:rPr>
              <a:t>Build-in</a:t>
            </a:r>
            <a:r>
              <a:rPr lang="en-US" sz="4000" b="0" dirty="0">
                <a:solidFill>
                  <a:schemeClr val="tx1"/>
                </a:solidFill>
              </a:rPr>
              <a:t>: </a:t>
            </a:r>
            <a:r>
              <a:rPr lang="en-US" sz="4000" dirty="0">
                <a:solidFill>
                  <a:schemeClr val="accent1">
                    <a:lumMod val="60000"/>
                    <a:lumOff val="40000"/>
                  </a:schemeClr>
                </a:solidFill>
              </a:rPr>
              <a:t>Array, Map, Set, String, Int32Array, </a:t>
            </a:r>
            <a:r>
              <a:rPr lang="en-US" sz="4000" dirty="0" smtClean="0">
                <a:solidFill>
                  <a:schemeClr val="accent1">
                    <a:lumMod val="60000"/>
                    <a:lumOff val="40000"/>
                  </a:schemeClr>
                </a:solidFill>
              </a:rPr>
              <a:t>Uint32Array</a:t>
            </a:r>
          </a:p>
          <a:p>
            <a:pPr lvl="0" algn="l" rtl="0" latinLnBrk="1" hangingPunct="0">
              <a:lnSpc>
                <a:spcPct val="150000"/>
              </a:lnSpc>
            </a:pPr>
            <a:endParaRPr lang="en-US" sz="3600" dirty="0">
              <a:solidFill>
                <a:schemeClr val="accent1">
                  <a:lumMod val="60000"/>
                  <a:lumOff val="40000"/>
                </a:schemeClr>
              </a:solidFill>
            </a:endParaRPr>
          </a:p>
          <a:p>
            <a:endParaRPr lang="da-DK" sz="3200" b="0" dirty="0" smtClean="0">
              <a:solidFill>
                <a:srgbClr val="719A07"/>
              </a:solidFill>
              <a:highlight>
                <a:srgbClr val="FFFFFF"/>
              </a:highlight>
              <a:latin typeface="Consolas"/>
            </a:endParaRPr>
          </a:p>
          <a:p>
            <a:r>
              <a:rPr lang="da-DK" sz="3200" b="0" dirty="0" smtClean="0">
                <a:solidFill>
                  <a:srgbClr val="719A07"/>
                </a:solidFill>
                <a:highlight>
                  <a:srgbClr val="FFFFFF"/>
                </a:highlight>
                <a:latin typeface="Consolas"/>
              </a:rPr>
              <a:t>let</a:t>
            </a:r>
            <a:r>
              <a:rPr lang="da-DK" sz="3200" b="0" dirty="0" smtClean="0">
                <a:solidFill>
                  <a:srgbClr val="000000"/>
                </a:solidFill>
                <a:highlight>
                  <a:srgbClr val="FFFFFF"/>
                </a:highlight>
                <a:latin typeface="Consolas"/>
              </a:rPr>
              <a:t> </a:t>
            </a:r>
            <a:r>
              <a:rPr lang="da-DK" sz="3200" b="0" dirty="0">
                <a:solidFill>
                  <a:srgbClr val="657B83"/>
                </a:solidFill>
                <a:highlight>
                  <a:srgbClr val="FFFFFF"/>
                </a:highlight>
                <a:latin typeface="Consolas"/>
              </a:rPr>
              <a:t>list</a:t>
            </a:r>
            <a:r>
              <a:rPr lang="da-DK" sz="3200" b="0" dirty="0">
                <a:solidFill>
                  <a:srgbClr val="000000"/>
                </a:solidFill>
                <a:highlight>
                  <a:srgbClr val="FFFFFF"/>
                </a:highlight>
                <a:latin typeface="Consolas"/>
              </a:rPr>
              <a:t> </a:t>
            </a:r>
            <a:r>
              <a:rPr lang="da-DK" sz="3200" b="0" dirty="0">
                <a:solidFill>
                  <a:srgbClr val="657B83"/>
                </a:solidFill>
                <a:highlight>
                  <a:srgbClr val="FFFFFF"/>
                </a:highlight>
                <a:latin typeface="Consolas"/>
              </a:rPr>
              <a:t>=</a:t>
            </a:r>
            <a:r>
              <a:rPr lang="da-DK" sz="3200" b="0" dirty="0">
                <a:solidFill>
                  <a:srgbClr val="000000"/>
                </a:solidFill>
                <a:highlight>
                  <a:srgbClr val="FFFFFF"/>
                </a:highlight>
                <a:latin typeface="Consolas"/>
              </a:rPr>
              <a:t> </a:t>
            </a:r>
            <a:r>
              <a:rPr lang="da-DK" sz="3200" b="0" dirty="0">
                <a:solidFill>
                  <a:srgbClr val="839496"/>
                </a:solidFill>
                <a:highlight>
                  <a:srgbClr val="FFFFFF"/>
                </a:highlight>
                <a:latin typeface="Consolas"/>
              </a:rPr>
              <a:t>[</a:t>
            </a:r>
            <a:r>
              <a:rPr lang="da-DK" sz="3200" b="0" dirty="0">
                <a:solidFill>
                  <a:srgbClr val="2AA198"/>
                </a:solidFill>
                <a:highlight>
                  <a:srgbClr val="FFFFFF"/>
                </a:highlight>
                <a:latin typeface="Consolas"/>
              </a:rPr>
              <a:t>4</a:t>
            </a:r>
            <a:r>
              <a:rPr lang="da-DK" sz="3200" b="0" dirty="0">
                <a:solidFill>
                  <a:srgbClr val="657B83"/>
                </a:solidFill>
                <a:highlight>
                  <a:srgbClr val="FFFFFF"/>
                </a:highlight>
                <a:latin typeface="Consolas"/>
              </a:rPr>
              <a:t>,</a:t>
            </a:r>
            <a:r>
              <a:rPr lang="da-DK" sz="3200" b="0" dirty="0">
                <a:solidFill>
                  <a:srgbClr val="000000"/>
                </a:solidFill>
                <a:highlight>
                  <a:srgbClr val="FFFFFF"/>
                </a:highlight>
                <a:latin typeface="Consolas"/>
              </a:rPr>
              <a:t> </a:t>
            </a:r>
            <a:r>
              <a:rPr lang="da-DK" sz="3200" b="0" dirty="0">
                <a:solidFill>
                  <a:srgbClr val="2AA198"/>
                </a:solidFill>
                <a:highlight>
                  <a:srgbClr val="FFFFFF"/>
                </a:highlight>
                <a:latin typeface="Consolas"/>
              </a:rPr>
              <a:t>5</a:t>
            </a:r>
            <a:r>
              <a:rPr lang="da-DK" sz="3200" b="0" dirty="0">
                <a:solidFill>
                  <a:srgbClr val="657B83"/>
                </a:solidFill>
                <a:highlight>
                  <a:srgbClr val="FFFFFF"/>
                </a:highlight>
                <a:latin typeface="Consolas"/>
              </a:rPr>
              <a:t>,</a:t>
            </a:r>
            <a:r>
              <a:rPr lang="da-DK" sz="3200" b="0" dirty="0">
                <a:solidFill>
                  <a:srgbClr val="000000"/>
                </a:solidFill>
                <a:highlight>
                  <a:srgbClr val="FFFFFF"/>
                </a:highlight>
                <a:latin typeface="Consolas"/>
              </a:rPr>
              <a:t> </a:t>
            </a:r>
            <a:r>
              <a:rPr lang="da-DK" sz="3200" b="0" dirty="0">
                <a:solidFill>
                  <a:srgbClr val="2AA198"/>
                </a:solidFill>
                <a:highlight>
                  <a:srgbClr val="FFFFFF"/>
                </a:highlight>
                <a:latin typeface="Consolas"/>
              </a:rPr>
              <a:t>6</a:t>
            </a:r>
            <a:r>
              <a:rPr lang="da-DK" sz="3200" b="0" dirty="0">
                <a:solidFill>
                  <a:srgbClr val="839496"/>
                </a:solidFill>
                <a:highlight>
                  <a:srgbClr val="FFFFFF"/>
                </a:highlight>
                <a:latin typeface="Consolas"/>
              </a:rPr>
              <a:t>];</a:t>
            </a:r>
            <a:endParaRPr lang="da-DK"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smtClean="0">
                <a:solidFill>
                  <a:srgbClr val="719A07"/>
                </a:solidFill>
                <a:highlight>
                  <a:srgbClr val="FFFFFF"/>
                </a:highlight>
                <a:latin typeface="Consolas"/>
              </a:rPr>
              <a:t>for</a:t>
            </a:r>
            <a:r>
              <a:rPr lang="en-US" sz="3200" b="0" dirty="0" smtClean="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719A07"/>
                </a:solidFill>
                <a:highlight>
                  <a:srgbClr val="FFFFFF"/>
                </a:highlight>
                <a:latin typeface="Consolas"/>
              </a:rPr>
              <a:t>let</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i</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in</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list</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smtClean="0">
                <a:solidFill>
                  <a:srgbClr val="657B83"/>
                </a:solidFill>
                <a:highlight>
                  <a:srgbClr val="FFFFFF"/>
                </a:highlight>
                <a:latin typeface="Consolas"/>
              </a:rPr>
              <a:t>	console</a:t>
            </a:r>
            <a:r>
              <a:rPr lang="en-US" sz="3200" b="0" dirty="0" smtClean="0">
                <a:solidFill>
                  <a:srgbClr val="839496"/>
                </a:solidFill>
                <a:highlight>
                  <a:srgbClr val="FFFFFF"/>
                </a:highlight>
                <a:latin typeface="Consolas"/>
              </a:rPr>
              <a:t>.</a:t>
            </a:r>
            <a:r>
              <a:rPr lang="en-US" sz="3200" b="0" dirty="0" smtClean="0">
                <a:solidFill>
                  <a:srgbClr val="657B83"/>
                </a:solidFill>
                <a:highlight>
                  <a:srgbClr val="FFFFFF"/>
                </a:highlight>
                <a:latin typeface="Consolas"/>
              </a:rPr>
              <a:t>log</a:t>
            </a:r>
            <a:r>
              <a:rPr lang="en-US" sz="3200" b="0" dirty="0" smtClean="0">
                <a:solidFill>
                  <a:srgbClr val="839496"/>
                </a:solidFill>
                <a:highlight>
                  <a:srgbClr val="FFFFFF"/>
                </a:highlight>
                <a:latin typeface="Consolas"/>
              </a:rPr>
              <a:t>(</a:t>
            </a:r>
            <a:r>
              <a:rPr lang="en-US" sz="3200" b="0" dirty="0" err="1" smtClean="0">
                <a:solidFill>
                  <a:srgbClr val="657B83"/>
                </a:solidFill>
                <a:highlight>
                  <a:srgbClr val="FFFFFF"/>
                </a:highlight>
                <a:latin typeface="Consolas"/>
              </a:rPr>
              <a:t>i</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93A1A1"/>
                </a:solidFill>
                <a:highlight>
                  <a:srgbClr val="FFFFFF"/>
                </a:highlight>
                <a:latin typeface="Consolas"/>
              </a:rPr>
              <a:t>// "0", "1", "2",</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smtClean="0">
                <a:solidFill>
                  <a:srgbClr val="719A07"/>
                </a:solidFill>
                <a:highlight>
                  <a:srgbClr val="FFFFFF"/>
                </a:highlight>
                <a:latin typeface="Consolas"/>
              </a:rPr>
              <a:t>for</a:t>
            </a:r>
            <a:r>
              <a:rPr lang="en-US" sz="3200" b="0" dirty="0" smtClean="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719A07"/>
                </a:solidFill>
                <a:highlight>
                  <a:srgbClr val="FFFFFF"/>
                </a:highlight>
                <a:latin typeface="Consolas"/>
              </a:rPr>
              <a:t>let</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i</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of</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list</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smtClean="0">
                <a:solidFill>
                  <a:srgbClr val="657B83"/>
                </a:solidFill>
                <a:highlight>
                  <a:srgbClr val="FFFFFF"/>
                </a:highlight>
                <a:latin typeface="Consolas"/>
              </a:rPr>
              <a:t>	console</a:t>
            </a:r>
            <a:r>
              <a:rPr lang="en-US" sz="3200" b="0" dirty="0" smtClean="0">
                <a:solidFill>
                  <a:srgbClr val="839496"/>
                </a:solidFill>
                <a:highlight>
                  <a:srgbClr val="FFFFFF"/>
                </a:highlight>
                <a:latin typeface="Consolas"/>
              </a:rPr>
              <a:t>.</a:t>
            </a:r>
            <a:r>
              <a:rPr lang="en-US" sz="3200" b="0" dirty="0" smtClean="0">
                <a:solidFill>
                  <a:srgbClr val="657B83"/>
                </a:solidFill>
                <a:highlight>
                  <a:srgbClr val="FFFFFF"/>
                </a:highlight>
                <a:latin typeface="Consolas"/>
              </a:rPr>
              <a:t>log</a:t>
            </a:r>
            <a:r>
              <a:rPr lang="en-US" sz="3200" b="0" dirty="0" smtClean="0">
                <a:solidFill>
                  <a:srgbClr val="839496"/>
                </a:solidFill>
                <a:highlight>
                  <a:srgbClr val="FFFFFF"/>
                </a:highlight>
                <a:latin typeface="Consolas"/>
              </a:rPr>
              <a:t>(</a:t>
            </a:r>
            <a:r>
              <a:rPr lang="en-US" sz="3200" b="0" dirty="0" err="1" smtClean="0">
                <a:solidFill>
                  <a:srgbClr val="657B83"/>
                </a:solidFill>
                <a:highlight>
                  <a:srgbClr val="FFFFFF"/>
                </a:highlight>
                <a:latin typeface="Consolas"/>
              </a:rPr>
              <a:t>i</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93A1A1"/>
                </a:solidFill>
                <a:highlight>
                  <a:srgbClr val="FFFFFF"/>
                </a:highlight>
                <a:latin typeface="Consolas"/>
              </a:rPr>
              <a:t>// "4", "5", "6"</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sz="3200" b="0" dirty="0">
              <a:solidFill>
                <a:schemeClr val="accent1">
                  <a:lumMod val="75000"/>
                </a:schemeClr>
              </a:solidFill>
              <a:latin typeface="Menlo"/>
              <a:ea typeface="Menlo"/>
              <a:cs typeface="Menlo"/>
              <a:sym typeface="Menlo"/>
            </a:endParaRPr>
          </a:p>
        </p:txBody>
      </p:sp>
      <p:sp>
        <p:nvSpPr>
          <p:cNvPr id="4" name="Прямоугольник 3"/>
          <p:cNvSpPr/>
          <p:nvPr/>
        </p:nvSpPr>
        <p:spPr>
          <a:xfrm>
            <a:off x="12430125" y="5036879"/>
            <a:ext cx="13001625" cy="5016758"/>
          </a:xfrm>
          <a:prstGeom prst="rect">
            <a:avLst/>
          </a:prstGeom>
        </p:spPr>
        <p:txBody>
          <a:bodyPr wrap="square">
            <a:spAutoFit/>
          </a:bodyPr>
          <a:lstStyle/>
          <a:p>
            <a:r>
              <a:rPr lang="en-US" sz="3200" b="0" dirty="0">
                <a:solidFill>
                  <a:srgbClr val="719A07"/>
                </a:solidFill>
                <a:highlight>
                  <a:srgbClr val="FFFFFF"/>
                </a:highlight>
                <a:latin typeface="Consolas"/>
              </a:rPr>
              <a:t>let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pets</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new</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Set</a:t>
            </a:r>
            <a:r>
              <a:rPr lang="en-US" sz="3200" b="0" dirty="0">
                <a:solidFill>
                  <a:srgbClr val="839496"/>
                </a:solidFill>
                <a:highlight>
                  <a:srgbClr val="FFFFFF"/>
                </a:highlight>
                <a:latin typeface="Consolas"/>
              </a:rPr>
              <a:t>([</a:t>
            </a:r>
            <a:r>
              <a:rPr lang="en-US" sz="3200" b="0" dirty="0">
                <a:solidFill>
                  <a:srgbClr val="2AA198"/>
                </a:solidFill>
                <a:highlight>
                  <a:srgbClr val="FFFFFF"/>
                </a:highlight>
                <a:latin typeface="Consolas"/>
              </a:rPr>
              <a:t>"Cat"</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"Dog"</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"Hamster"</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smtClean="0">
                <a:solidFill>
                  <a:srgbClr val="657B83"/>
                </a:solidFill>
                <a:highlight>
                  <a:srgbClr val="FFFFFF"/>
                </a:highlight>
                <a:latin typeface="Consolas"/>
              </a:rPr>
              <a:t>pets</a:t>
            </a:r>
            <a:r>
              <a:rPr lang="en-US" sz="3200" b="0" dirty="0">
                <a:solidFill>
                  <a:srgbClr val="839496"/>
                </a:solidFill>
                <a:highlight>
                  <a:srgbClr val="FFFFFF"/>
                </a:highlight>
                <a:latin typeface="Consolas"/>
              </a:rPr>
              <a:t>[</a:t>
            </a:r>
            <a:r>
              <a:rPr lang="en-US" sz="3200" b="0" dirty="0">
                <a:solidFill>
                  <a:srgbClr val="2AA198"/>
                </a:solidFill>
                <a:highlight>
                  <a:srgbClr val="FFFFFF"/>
                </a:highlight>
                <a:latin typeface="Consolas"/>
              </a:rPr>
              <a:t>"species"</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"mammals"</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endParaRPr lang="en-US" sz="3200" b="0" dirty="0" smtClean="0">
              <a:solidFill>
                <a:srgbClr val="719A07"/>
              </a:solidFill>
              <a:highlight>
                <a:srgbClr val="FFFFFF"/>
              </a:highlight>
              <a:latin typeface="Consolas"/>
            </a:endParaRPr>
          </a:p>
          <a:p>
            <a:r>
              <a:rPr lang="en-US" sz="3200" b="0" dirty="0" smtClean="0">
                <a:solidFill>
                  <a:srgbClr val="719A07"/>
                </a:solidFill>
                <a:highlight>
                  <a:srgbClr val="FFFFFF"/>
                </a:highlight>
                <a:latin typeface="Consolas"/>
              </a:rPr>
              <a:t>for</a:t>
            </a:r>
            <a:r>
              <a:rPr lang="en-US" sz="3200" b="0" dirty="0" smtClean="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719A07"/>
                </a:solidFill>
                <a:highlight>
                  <a:srgbClr val="FFFFFF"/>
                </a:highlight>
                <a:latin typeface="Consolas"/>
              </a:rPr>
              <a:t>let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pet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in</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pets</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smtClean="0">
                <a:solidFill>
                  <a:srgbClr val="657B83"/>
                </a:solidFill>
                <a:highlight>
                  <a:srgbClr val="FFFFFF"/>
                </a:highlight>
                <a:latin typeface="Consolas"/>
              </a:rPr>
              <a:t>	console</a:t>
            </a:r>
            <a:r>
              <a:rPr lang="en-US" sz="3200" b="0" dirty="0" smtClean="0">
                <a:solidFill>
                  <a:srgbClr val="839496"/>
                </a:solidFill>
                <a:highlight>
                  <a:srgbClr val="FFFFFF"/>
                </a:highlight>
                <a:latin typeface="Consolas"/>
              </a:rPr>
              <a:t>.</a:t>
            </a:r>
            <a:r>
              <a:rPr lang="en-US" sz="3200" b="0" dirty="0" smtClean="0">
                <a:solidFill>
                  <a:srgbClr val="657B83"/>
                </a:solidFill>
                <a:highlight>
                  <a:srgbClr val="FFFFFF"/>
                </a:highlight>
                <a:latin typeface="Consolas"/>
              </a:rPr>
              <a:t>log</a:t>
            </a:r>
            <a:r>
              <a:rPr lang="en-US" sz="3200" b="0" dirty="0" smtClean="0">
                <a:solidFill>
                  <a:srgbClr val="839496"/>
                </a:solidFill>
                <a:highlight>
                  <a:srgbClr val="FFFFFF"/>
                </a:highlight>
                <a:latin typeface="Consolas"/>
              </a:rPr>
              <a:t>(</a:t>
            </a:r>
            <a:r>
              <a:rPr lang="en-US" sz="3200" b="0" dirty="0" smtClean="0">
                <a:solidFill>
                  <a:srgbClr val="657B83"/>
                </a:solidFill>
                <a:highlight>
                  <a:srgbClr val="FFFFFF"/>
                </a:highlight>
                <a:latin typeface="Consolas"/>
              </a:rPr>
              <a:t>pet</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93A1A1"/>
                </a:solidFill>
                <a:highlight>
                  <a:srgbClr val="FFFFFF"/>
                </a:highlight>
                <a:latin typeface="Consolas"/>
              </a:rPr>
              <a:t>// "species"</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smtClean="0">
                <a:solidFill>
                  <a:srgbClr val="719A07"/>
                </a:solidFill>
                <a:highlight>
                  <a:srgbClr val="FFFFFF"/>
                </a:highlight>
                <a:latin typeface="Consolas"/>
              </a:rPr>
              <a:t>for</a:t>
            </a:r>
            <a:r>
              <a:rPr lang="en-US" sz="3200" b="0" dirty="0" smtClean="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719A07"/>
                </a:solidFill>
                <a:highlight>
                  <a:srgbClr val="FFFFFF"/>
                </a:highlight>
                <a:latin typeface="Consolas"/>
              </a:rPr>
              <a:t>let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pet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of</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pets</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smtClean="0">
                <a:solidFill>
                  <a:srgbClr val="657B83"/>
                </a:solidFill>
                <a:highlight>
                  <a:srgbClr val="FFFFFF"/>
                </a:highlight>
                <a:latin typeface="Consolas"/>
              </a:rPr>
              <a:t>	console</a:t>
            </a:r>
            <a:r>
              <a:rPr lang="en-US" sz="3200" b="0" dirty="0" smtClean="0">
                <a:solidFill>
                  <a:srgbClr val="839496"/>
                </a:solidFill>
                <a:highlight>
                  <a:srgbClr val="FFFFFF"/>
                </a:highlight>
                <a:latin typeface="Consolas"/>
              </a:rPr>
              <a:t>.</a:t>
            </a:r>
            <a:r>
              <a:rPr lang="en-US" sz="3200" b="0" dirty="0" smtClean="0">
                <a:solidFill>
                  <a:srgbClr val="657B83"/>
                </a:solidFill>
                <a:highlight>
                  <a:srgbClr val="FFFFFF"/>
                </a:highlight>
                <a:latin typeface="Consolas"/>
              </a:rPr>
              <a:t>log</a:t>
            </a:r>
            <a:r>
              <a:rPr lang="en-US" sz="3200" b="0" dirty="0" smtClean="0">
                <a:solidFill>
                  <a:srgbClr val="839496"/>
                </a:solidFill>
                <a:highlight>
                  <a:srgbClr val="FFFFFF"/>
                </a:highlight>
                <a:latin typeface="Consolas"/>
              </a:rPr>
              <a:t>(</a:t>
            </a:r>
            <a:r>
              <a:rPr lang="en-US" sz="3200" b="0" dirty="0" smtClean="0">
                <a:solidFill>
                  <a:srgbClr val="657B83"/>
                </a:solidFill>
                <a:highlight>
                  <a:srgbClr val="FFFFFF"/>
                </a:highlight>
                <a:latin typeface="Consolas"/>
              </a:rPr>
              <a:t>pet</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93A1A1"/>
                </a:solidFill>
                <a:highlight>
                  <a:srgbClr val="FFFFFF"/>
                </a:highlight>
                <a:latin typeface="Consolas"/>
              </a:rPr>
              <a:t>// "Cat", "Dog", "Hamster"</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uk-UA" sz="3200" b="0" dirty="0"/>
          </a:p>
        </p:txBody>
      </p:sp>
    </p:spTree>
    <p:extLst>
      <p:ext uri="{BB962C8B-B14F-4D97-AF65-F5344CB8AC3E}">
        <p14:creationId xmlns:p14="http://schemas.microsoft.com/office/powerpoint/2010/main" val="1133428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Union types and type-guards</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5" name="Shape 49"/>
          <p:cNvSpPr/>
          <p:nvPr/>
        </p:nvSpPr>
        <p:spPr>
          <a:xfrm>
            <a:off x="1275655" y="2028824"/>
            <a:ext cx="21841519" cy="10601325"/>
          </a:xfrm>
          <a:prstGeom prst="rect">
            <a:avLst/>
          </a:prstGeom>
          <a:noFill/>
          <a:ln w="12700">
            <a:miter lim="400000"/>
          </a:ln>
          <a:effectLst/>
          <a:extLst>
            <a:ext uri="{C572A759-6A51-4108-AA02-DFA0A04FC94B}">
              <ma14:wrappingTextBoxFlag xmlns="" xmlns:ma14="http://schemas.microsoft.com/office/mac/drawingml/2011/main" xmlns:lc="http://schemas.openxmlformats.org/drawingml/2006/lockedCanvas" val="1"/>
            </a:ext>
          </a:extLst>
        </p:spPr>
        <p:txBody>
          <a:bodyPr lIns="71437" tIns="71437" rIns="71437" bIns="71437" anchor="t"/>
          <a:lst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a:lstStyle>
          <a:p>
            <a:pPr lvl="0" algn="l" rtl="0" latinLnBrk="1" hangingPunct="0">
              <a:lnSpc>
                <a:spcPct val="150000"/>
              </a:lnSpc>
            </a:pPr>
            <a:r>
              <a:rPr lang="en-US" sz="4000" b="0" dirty="0" smtClean="0">
                <a:solidFill>
                  <a:schemeClr val="tx1"/>
                </a:solidFill>
              </a:rPr>
              <a:t>Sometimes our function can return result from specter of types but we prefer don’t use </a:t>
            </a:r>
          </a:p>
          <a:p>
            <a:pPr lvl="0" algn="l" rtl="0" latinLnBrk="1" hangingPunct="0">
              <a:lnSpc>
                <a:spcPct val="150000"/>
              </a:lnSpc>
            </a:pPr>
            <a:r>
              <a:rPr lang="en-US" sz="4000" b="0" dirty="0" smtClean="0">
                <a:solidFill>
                  <a:schemeClr val="tx1"/>
                </a:solidFill>
              </a:rPr>
              <a:t>build-in type </a:t>
            </a:r>
            <a:r>
              <a:rPr lang="en-US" sz="4000" b="0" dirty="0" smtClean="0">
                <a:solidFill>
                  <a:schemeClr val="accent1">
                    <a:lumMod val="60000"/>
                    <a:lumOff val="40000"/>
                  </a:schemeClr>
                </a:solidFill>
              </a:rPr>
              <a:t>any </a:t>
            </a:r>
            <a:r>
              <a:rPr lang="en-US" sz="4000" b="0" dirty="0">
                <a:solidFill>
                  <a:schemeClr val="tx1"/>
                </a:solidFill>
              </a:rPr>
              <a:t>for many </a:t>
            </a:r>
            <a:r>
              <a:rPr lang="en-US" sz="4000" b="0" dirty="0" smtClean="0">
                <a:solidFill>
                  <a:schemeClr val="tx1"/>
                </a:solidFill>
              </a:rPr>
              <a:t>reasons. There we can use union types:</a:t>
            </a:r>
            <a:endParaRPr lang="en-US" sz="4000" b="0" dirty="0">
              <a:solidFill>
                <a:schemeClr val="tx1"/>
              </a:solidFill>
            </a:endParaRPr>
          </a:p>
          <a:p>
            <a:endParaRPr lang="en-US" sz="3200" dirty="0" smtClean="0">
              <a:solidFill>
                <a:srgbClr val="657B83"/>
              </a:solidFill>
              <a:highlight>
                <a:srgbClr val="FFFFFF"/>
              </a:highlight>
              <a:latin typeface="Consolas"/>
            </a:endParaRPr>
          </a:p>
          <a:p>
            <a:r>
              <a:rPr lang="en-US" sz="3200" b="0" dirty="0">
                <a:solidFill>
                  <a:srgbClr val="719A07"/>
                </a:solidFill>
                <a:highlight>
                  <a:srgbClr val="FFFFFF"/>
                </a:highlight>
                <a:latin typeface="Consolas"/>
              </a:rPr>
              <a:t>function </a:t>
            </a:r>
            <a:r>
              <a:rPr lang="en-US" sz="3200" b="0" dirty="0" err="1" smtClean="0">
                <a:solidFill>
                  <a:srgbClr val="657B83"/>
                </a:solidFill>
                <a:highlight>
                  <a:srgbClr val="FFFFFF"/>
                </a:highlight>
                <a:latin typeface="Consolas"/>
              </a:rPr>
              <a:t>getSmallPet</a:t>
            </a:r>
            <a:r>
              <a:rPr lang="en-US" sz="3200" b="0" dirty="0" smtClean="0">
                <a:solidFill>
                  <a:srgbClr val="839496"/>
                </a:solidFill>
                <a:highlight>
                  <a:srgbClr val="FFFFFF"/>
                </a:highlight>
                <a:latin typeface="Consolas"/>
              </a:rPr>
              <a:t>()</a:t>
            </a:r>
            <a:r>
              <a:rPr lang="en-US" sz="3200" dirty="0" smtClean="0">
                <a:solidFill>
                  <a:srgbClr val="839496"/>
                </a:solidFill>
                <a:highlight>
                  <a:srgbClr val="FFFFFF"/>
                </a:highlight>
                <a:latin typeface="Consolas"/>
              </a:rPr>
              <a:t>:</a:t>
            </a:r>
            <a:r>
              <a:rPr lang="en-US" sz="3200" dirty="0" smtClean="0">
                <a:solidFill>
                  <a:srgbClr val="000000"/>
                </a:solidFill>
                <a:highlight>
                  <a:srgbClr val="FFFFFF"/>
                </a:highlight>
                <a:latin typeface="Consolas"/>
              </a:rPr>
              <a:t> </a:t>
            </a:r>
            <a:r>
              <a:rPr lang="en-US" sz="3200" b="0" dirty="0">
                <a:solidFill>
                  <a:srgbClr val="719A07"/>
                </a:solidFill>
                <a:highlight>
                  <a:srgbClr val="FFFFFF"/>
                </a:highlight>
                <a:latin typeface="Consolas"/>
              </a:rPr>
              <a:t>Bird | Fish </a:t>
            </a:r>
            <a:r>
              <a:rPr lang="en-US" sz="3200" dirty="0">
                <a:solidFill>
                  <a:srgbClr val="839496"/>
                </a:solidFill>
                <a:highlight>
                  <a:srgbClr val="FFFFFF"/>
                </a:highlight>
                <a:latin typeface="Consolas"/>
              </a:rPr>
              <a:t>{</a:t>
            </a:r>
            <a:endParaRPr lang="en-US" sz="3200" dirty="0">
              <a:solidFill>
                <a:srgbClr val="000000"/>
              </a:solidFill>
              <a:highlight>
                <a:srgbClr val="FFFFFF"/>
              </a:highlight>
              <a:latin typeface="Consolas"/>
            </a:endParaRPr>
          </a:p>
          <a:p>
            <a:r>
              <a:rPr lang="en-US" sz="3200" dirty="0">
                <a:solidFill>
                  <a:srgbClr val="000000"/>
                </a:solidFill>
                <a:highlight>
                  <a:srgbClr val="FFFFFF"/>
                </a:highlight>
                <a:latin typeface="Consolas"/>
              </a:rPr>
              <a:t>        </a:t>
            </a:r>
            <a:r>
              <a:rPr lang="en-US" sz="3200" dirty="0" smtClean="0">
                <a:solidFill>
                  <a:srgbClr val="93A1A1"/>
                </a:solidFill>
                <a:highlight>
                  <a:srgbClr val="FFFFFF"/>
                </a:highlight>
                <a:latin typeface="Consolas"/>
              </a:rPr>
              <a:t>//creator logic here</a:t>
            </a:r>
            <a:endParaRPr lang="en-US" sz="3200" dirty="0">
              <a:solidFill>
                <a:srgbClr val="000000"/>
              </a:solidFill>
              <a:highlight>
                <a:srgbClr val="FFFFFF"/>
              </a:highlight>
              <a:latin typeface="Consolas"/>
            </a:endParaRPr>
          </a:p>
          <a:p>
            <a:r>
              <a:rPr lang="uk-UA" sz="3200" dirty="0" smtClean="0">
                <a:solidFill>
                  <a:srgbClr val="839496"/>
                </a:solidFill>
                <a:highlight>
                  <a:srgbClr val="FFFFFF"/>
                </a:highlight>
                <a:latin typeface="Consolas"/>
              </a:rPr>
              <a:t>}</a:t>
            </a:r>
            <a:endParaRPr lang="en-US" sz="3200" dirty="0" smtClean="0">
              <a:solidFill>
                <a:srgbClr val="839496"/>
              </a:solidFill>
              <a:highlight>
                <a:srgbClr val="FFFFFF"/>
              </a:highlight>
              <a:latin typeface="Consolas"/>
            </a:endParaRPr>
          </a:p>
          <a:p>
            <a:endParaRPr lang="en-US" sz="3200" b="0" dirty="0">
              <a:solidFill>
                <a:srgbClr val="839496"/>
              </a:solidFill>
              <a:highlight>
                <a:srgbClr val="FFFFFF"/>
              </a:highlight>
              <a:latin typeface="Consolas"/>
              <a:ea typeface="Menlo"/>
              <a:cs typeface="Menlo"/>
              <a:sym typeface="Menlo"/>
            </a:endParaRPr>
          </a:p>
          <a:p>
            <a:r>
              <a:rPr lang="en-US" sz="3200" b="0" dirty="0" smtClean="0">
                <a:solidFill>
                  <a:schemeClr val="tx1"/>
                </a:solidFill>
              </a:rPr>
              <a:t>But usage can be painful:</a:t>
            </a:r>
          </a:p>
          <a:p>
            <a:endParaRPr lang="en-US" sz="3200" b="0" dirty="0">
              <a:solidFill>
                <a:schemeClr val="tx1"/>
              </a:solidFill>
            </a:endParaRPr>
          </a:p>
          <a:p>
            <a:r>
              <a:rPr lang="en-US" sz="3200" b="0" dirty="0">
                <a:solidFill>
                  <a:srgbClr val="719A07"/>
                </a:solidFill>
                <a:highlight>
                  <a:srgbClr val="FFFFFF"/>
                </a:highlight>
                <a:latin typeface="Consolas"/>
              </a:rPr>
              <a:t>let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pet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err="1">
                <a:solidFill>
                  <a:srgbClr val="719A07"/>
                </a:solidFill>
                <a:highlight>
                  <a:srgbClr val="FFFFFF"/>
                </a:highlight>
                <a:latin typeface="Consolas"/>
              </a:rPr>
              <a:t>this</a:t>
            </a:r>
            <a:r>
              <a:rPr lang="en-US" sz="3200" b="0" dirty="0" err="1">
                <a:solidFill>
                  <a:srgbClr val="839496"/>
                </a:solidFill>
                <a:highlight>
                  <a:srgbClr val="FFFFFF"/>
                </a:highlight>
                <a:latin typeface="Consolas"/>
              </a:rPr>
              <a:t>.</a:t>
            </a:r>
            <a:r>
              <a:rPr lang="en-US" sz="3200" b="0" dirty="0" err="1">
                <a:solidFill>
                  <a:srgbClr val="657B83"/>
                </a:solidFill>
                <a:highlight>
                  <a:srgbClr val="FFFFFF"/>
                </a:highlight>
                <a:latin typeface="Consolas"/>
              </a:rPr>
              <a:t>getSmallPet</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smtClean="0">
                <a:solidFill>
                  <a:srgbClr val="719A07"/>
                </a:solidFill>
                <a:highlight>
                  <a:srgbClr val="FFFFFF"/>
                </a:highlight>
                <a:latin typeface="Consolas"/>
              </a:rPr>
              <a:t>if</a:t>
            </a:r>
            <a:r>
              <a:rPr lang="en-US" sz="3200" b="0" dirty="0" smtClean="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&lt;</a:t>
            </a:r>
            <a:r>
              <a:rPr lang="en-US" sz="3200" b="0" dirty="0">
                <a:solidFill>
                  <a:srgbClr val="719A07"/>
                </a:solidFill>
                <a:highlight>
                  <a:srgbClr val="FFFFFF"/>
                </a:highlight>
                <a:latin typeface="Consolas"/>
              </a:rPr>
              <a:t>Fish</a:t>
            </a:r>
            <a:r>
              <a:rPr lang="en-US" sz="3200" b="0" dirty="0">
                <a:solidFill>
                  <a:srgbClr val="657B83"/>
                </a:solidFill>
                <a:highlight>
                  <a:srgbClr val="FFFFFF"/>
                </a:highlight>
                <a:latin typeface="Consolas"/>
              </a:rPr>
              <a:t>&gt;pet</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swim</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smtClean="0">
                <a:solidFill>
                  <a:srgbClr val="839496"/>
                </a:solidFill>
                <a:highlight>
                  <a:srgbClr val="FFFFFF"/>
                </a:highlight>
                <a:latin typeface="Consolas"/>
              </a:rPr>
              <a:t>(</a:t>
            </a:r>
            <a:r>
              <a:rPr lang="en-US" sz="3200" b="0" dirty="0" smtClean="0">
                <a:solidFill>
                  <a:srgbClr val="657B83"/>
                </a:solidFill>
                <a:highlight>
                  <a:srgbClr val="FFFFFF"/>
                </a:highlight>
                <a:latin typeface="Consolas"/>
              </a:rPr>
              <a:t>&lt;</a:t>
            </a:r>
            <a:r>
              <a:rPr lang="en-US" sz="3200" b="0" dirty="0">
                <a:solidFill>
                  <a:srgbClr val="719A07"/>
                </a:solidFill>
                <a:highlight>
                  <a:srgbClr val="FFFFFF"/>
                </a:highlight>
                <a:latin typeface="Consolas"/>
              </a:rPr>
              <a:t>Fish</a:t>
            </a:r>
            <a:r>
              <a:rPr lang="en-US" sz="3200" b="0" dirty="0">
                <a:solidFill>
                  <a:srgbClr val="657B83"/>
                </a:solidFill>
                <a:highlight>
                  <a:srgbClr val="FFFFFF"/>
                </a:highlight>
                <a:latin typeface="Consolas"/>
              </a:rPr>
              <a:t>&gt;pet</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swim</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r>
              <a:rPr lang="en-US" sz="3200" b="0" dirty="0" smtClean="0">
                <a:solidFill>
                  <a:srgbClr val="719A07"/>
                </a:solidFill>
                <a:highlight>
                  <a:srgbClr val="FFFFFF"/>
                </a:highlight>
                <a:latin typeface="Consolas"/>
              </a:rPr>
              <a:t>else</a:t>
            </a:r>
            <a:r>
              <a:rPr lang="en-US" sz="3200" b="0" dirty="0" smtClean="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smtClean="0">
                <a:solidFill>
                  <a:srgbClr val="839496"/>
                </a:solidFill>
                <a:highlight>
                  <a:srgbClr val="FFFFFF"/>
                </a:highlight>
                <a:latin typeface="Consolas"/>
              </a:rPr>
              <a:t>		(</a:t>
            </a:r>
            <a:r>
              <a:rPr lang="en-US" sz="3200" b="0" dirty="0" smtClean="0">
                <a:solidFill>
                  <a:srgbClr val="657B83"/>
                </a:solidFill>
                <a:highlight>
                  <a:srgbClr val="FFFFFF"/>
                </a:highlight>
                <a:latin typeface="Consolas"/>
              </a:rPr>
              <a:t>&lt;</a:t>
            </a:r>
            <a:r>
              <a:rPr lang="en-US" sz="3200" b="0" dirty="0">
                <a:solidFill>
                  <a:srgbClr val="719A07"/>
                </a:solidFill>
                <a:highlight>
                  <a:srgbClr val="FFFFFF"/>
                </a:highlight>
                <a:latin typeface="Consolas"/>
              </a:rPr>
              <a:t>Bird</a:t>
            </a:r>
            <a:r>
              <a:rPr lang="en-US" sz="3200" b="0" dirty="0">
                <a:solidFill>
                  <a:srgbClr val="657B83"/>
                </a:solidFill>
                <a:highlight>
                  <a:srgbClr val="FFFFFF"/>
                </a:highlight>
                <a:latin typeface="Consolas"/>
              </a:rPr>
              <a:t>&gt;pet</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fly</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en-US" sz="3200" b="0" dirty="0" smtClean="0">
              <a:solidFill>
                <a:schemeClr val="tx1"/>
              </a:solidFill>
            </a:endParaRPr>
          </a:p>
          <a:p>
            <a:endParaRPr lang="en-US" sz="3200" b="0" dirty="0">
              <a:solidFill>
                <a:schemeClr val="tx1"/>
              </a:solidFill>
              <a:latin typeface="Menlo"/>
              <a:ea typeface="Menlo"/>
              <a:cs typeface="Menlo"/>
              <a:sym typeface="Menlo"/>
            </a:endParaRPr>
          </a:p>
          <a:p>
            <a:endParaRPr sz="3200" b="0" dirty="0">
              <a:solidFill>
                <a:schemeClr val="accent1">
                  <a:lumMod val="75000"/>
                </a:schemeClr>
              </a:solidFill>
              <a:latin typeface="Menlo"/>
              <a:ea typeface="Menlo"/>
              <a:cs typeface="Menlo"/>
              <a:sym typeface="Menlo"/>
            </a:endParaRPr>
          </a:p>
        </p:txBody>
      </p:sp>
    </p:spTree>
    <p:extLst>
      <p:ext uri="{BB962C8B-B14F-4D97-AF65-F5344CB8AC3E}">
        <p14:creationId xmlns:p14="http://schemas.microsoft.com/office/powerpoint/2010/main" val="1384204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Union types and type-guards</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5" name="Shape 49"/>
          <p:cNvSpPr/>
          <p:nvPr/>
        </p:nvSpPr>
        <p:spPr>
          <a:xfrm>
            <a:off x="1275655" y="2028824"/>
            <a:ext cx="21841519" cy="10601325"/>
          </a:xfrm>
          <a:prstGeom prst="rect">
            <a:avLst/>
          </a:prstGeom>
          <a:noFill/>
          <a:ln w="12700">
            <a:miter lim="400000"/>
          </a:ln>
          <a:effectLst/>
          <a:extLst>
            <a:ext uri="{C572A759-6A51-4108-AA02-DFA0A04FC94B}">
              <ma14:wrappingTextBoxFlag xmlns="" xmlns:ma14="http://schemas.microsoft.com/office/mac/drawingml/2011/main" xmlns:lc="http://schemas.openxmlformats.org/drawingml/2006/lockedCanvas" val="1"/>
            </a:ext>
          </a:extLst>
        </p:spPr>
        <p:txBody>
          <a:bodyPr lIns="71437" tIns="71437" rIns="71437" bIns="71437" anchor="t"/>
          <a:lst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a:lstStyle>
          <a:p>
            <a:pPr lvl="0" algn="l" rtl="0" latinLnBrk="1" hangingPunct="0">
              <a:lnSpc>
                <a:spcPct val="150000"/>
              </a:lnSpc>
            </a:pPr>
            <a:r>
              <a:rPr lang="en-US" sz="4000" b="0" dirty="0" smtClean="0">
                <a:solidFill>
                  <a:schemeClr val="tx1"/>
                </a:solidFill>
              </a:rPr>
              <a:t>So we need reduce noise of types conversion and add </a:t>
            </a:r>
            <a:r>
              <a:rPr lang="en-US" sz="4000" b="0" dirty="0" smtClean="0">
                <a:solidFill>
                  <a:schemeClr val="accent1">
                    <a:lumMod val="60000"/>
                    <a:lumOff val="40000"/>
                  </a:schemeClr>
                </a:solidFill>
              </a:rPr>
              <a:t>type guard</a:t>
            </a:r>
            <a:r>
              <a:rPr lang="en-US" sz="4000" b="0" dirty="0" smtClean="0">
                <a:solidFill>
                  <a:schemeClr val="tx1"/>
                </a:solidFill>
              </a:rPr>
              <a:t>:</a:t>
            </a:r>
            <a:endParaRPr lang="en-US" sz="4000" b="0" dirty="0">
              <a:solidFill>
                <a:schemeClr val="tx1"/>
              </a:solidFill>
            </a:endParaRPr>
          </a:p>
          <a:p>
            <a:endParaRPr lang="en-US" sz="3200" b="0" dirty="0" smtClean="0">
              <a:solidFill>
                <a:srgbClr val="657B83"/>
              </a:solidFill>
              <a:highlight>
                <a:srgbClr val="FFFFFF"/>
              </a:highlight>
              <a:latin typeface="Consolas"/>
            </a:endParaRPr>
          </a:p>
          <a:p>
            <a:r>
              <a:rPr lang="en-US" sz="3200" b="0" dirty="0">
                <a:solidFill>
                  <a:srgbClr val="719A07"/>
                </a:solidFill>
                <a:highlight>
                  <a:srgbClr val="FFFFFF"/>
                </a:highlight>
                <a:latin typeface="Consolas"/>
              </a:rPr>
              <a:t>function</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isFish</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pet</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Fish</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Bird</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pet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is</a:t>
            </a:r>
            <a:r>
              <a:rPr lang="en-US" sz="3200" b="0" dirty="0">
                <a:solidFill>
                  <a:srgbClr val="000000"/>
                </a:solidFill>
                <a:highlight>
                  <a:srgbClr val="FFFFFF"/>
                </a:highlight>
                <a:latin typeface="Consolas"/>
              </a:rPr>
              <a:t> </a:t>
            </a:r>
            <a:r>
              <a:rPr lang="en-US" sz="3200" b="0" dirty="0">
                <a:solidFill>
                  <a:schemeClr val="accent1">
                    <a:lumMod val="60000"/>
                    <a:lumOff val="40000"/>
                  </a:schemeClr>
                </a:solidFill>
                <a:highlight>
                  <a:srgbClr val="FFFFFF"/>
                </a:highlight>
                <a:latin typeface="Consolas"/>
              </a:rPr>
              <a:t>Fish</a:t>
            </a:r>
            <a:r>
              <a:rPr lang="en-US" sz="3200" b="0" dirty="0">
                <a:solidFill>
                  <a:srgbClr val="000000"/>
                </a:solidFill>
                <a:highlight>
                  <a:srgbClr val="FFFFFF"/>
                </a:highlight>
                <a:latin typeface="Consolas"/>
              </a:rPr>
              <a:t> </a:t>
            </a:r>
            <a:r>
              <a:rPr lang="en-US" sz="3200" b="0" dirty="0" smtClean="0">
                <a:solidFill>
                  <a:srgbClr val="839496"/>
                </a:solidFill>
                <a:highlight>
                  <a:srgbClr val="FFFFFF"/>
                </a:highlight>
                <a:latin typeface="Consolas"/>
              </a:rPr>
              <a:t>{ //user defined type-guard</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return</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&lt;</a:t>
            </a:r>
            <a:r>
              <a:rPr lang="en-US" sz="3200" b="0" dirty="0">
                <a:solidFill>
                  <a:schemeClr val="accent1">
                    <a:lumMod val="60000"/>
                    <a:lumOff val="40000"/>
                  </a:schemeClr>
                </a:solidFill>
                <a:highlight>
                  <a:srgbClr val="FFFFFF"/>
                </a:highlight>
                <a:latin typeface="Consolas"/>
              </a:rPr>
              <a:t>Fish</a:t>
            </a:r>
            <a:r>
              <a:rPr lang="en-US" sz="3200" b="0" dirty="0">
                <a:solidFill>
                  <a:srgbClr val="657B83"/>
                </a:solidFill>
                <a:highlight>
                  <a:srgbClr val="FFFFFF"/>
                </a:highlight>
                <a:latin typeface="Consolas"/>
              </a:rPr>
              <a:t>&gt;pet</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swim</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undefined</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en-US" sz="3200" b="0" dirty="0" smtClean="0">
              <a:solidFill>
                <a:srgbClr val="839496"/>
              </a:solidFill>
              <a:highlight>
                <a:srgbClr val="FFFFFF"/>
              </a:highlight>
              <a:latin typeface="Consolas"/>
            </a:endParaRPr>
          </a:p>
          <a:p>
            <a:endParaRPr lang="en-US" sz="3200" b="0" dirty="0">
              <a:solidFill>
                <a:srgbClr val="839496"/>
              </a:solidFill>
              <a:highlight>
                <a:srgbClr val="FFFFFF"/>
              </a:highlight>
              <a:latin typeface="Consolas"/>
              <a:ea typeface="Menlo"/>
              <a:cs typeface="Menlo"/>
              <a:sym typeface="Menlo"/>
            </a:endParaRPr>
          </a:p>
          <a:p>
            <a:r>
              <a:rPr lang="en-US" sz="3200" b="0" dirty="0">
                <a:solidFill>
                  <a:srgbClr val="719A07"/>
                </a:solidFill>
                <a:highlight>
                  <a:srgbClr val="FFFFFF"/>
                </a:highlight>
                <a:latin typeface="Consolas"/>
              </a:rPr>
              <a:t>if</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err="1">
                <a:solidFill>
                  <a:srgbClr val="657B83"/>
                </a:solidFill>
                <a:highlight>
                  <a:srgbClr val="FFFFFF"/>
                </a:highlight>
                <a:latin typeface="Consolas"/>
              </a:rPr>
              <a:t>isFish</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pet</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smtClean="0">
                <a:solidFill>
                  <a:srgbClr val="839496"/>
                </a:solidFill>
                <a:highlight>
                  <a:srgbClr val="FFFFFF"/>
                </a:highlight>
                <a:latin typeface="Consolas"/>
              </a:rPr>
              <a:t>{ //no type-conversion needed</a:t>
            </a:r>
            <a:endParaRPr lang="en-US" sz="3200" b="0" dirty="0">
              <a:solidFill>
                <a:srgbClr val="000000"/>
              </a:solidFill>
              <a:highlight>
                <a:srgbClr val="FFFFFF"/>
              </a:highlight>
              <a:latin typeface="Consolas"/>
            </a:endParaRPr>
          </a:p>
          <a:p>
            <a:r>
              <a:rPr lang="en-US" sz="3200" b="0" dirty="0" smtClean="0">
                <a:solidFill>
                  <a:srgbClr val="657B83"/>
                </a:solidFill>
                <a:highlight>
                  <a:srgbClr val="FFFFFF"/>
                </a:highlight>
                <a:latin typeface="Consolas"/>
              </a:rPr>
              <a:t>	</a:t>
            </a:r>
            <a:r>
              <a:rPr lang="en-US" sz="3200" b="0" dirty="0" err="1" smtClean="0">
                <a:solidFill>
                  <a:srgbClr val="657B83"/>
                </a:solidFill>
                <a:highlight>
                  <a:srgbClr val="FFFFFF"/>
                </a:highlight>
                <a:latin typeface="Consolas"/>
              </a:rPr>
              <a:t>pet</a:t>
            </a:r>
            <a:r>
              <a:rPr lang="en-US" sz="3200" b="0" dirty="0" err="1" smtClean="0">
                <a:solidFill>
                  <a:srgbClr val="839496"/>
                </a:solidFill>
                <a:highlight>
                  <a:srgbClr val="FFFFFF"/>
                </a:highlight>
                <a:latin typeface="Consolas"/>
              </a:rPr>
              <a:t>.</a:t>
            </a:r>
            <a:r>
              <a:rPr lang="en-US" sz="3200" b="0" dirty="0" err="1" smtClean="0">
                <a:solidFill>
                  <a:srgbClr val="657B83"/>
                </a:solidFill>
                <a:highlight>
                  <a:srgbClr val="FFFFFF"/>
                </a:highlight>
                <a:latin typeface="Consolas"/>
              </a:rPr>
              <a:t>swim</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r>
              <a:rPr lang="en-US" sz="3200" b="0" dirty="0" smtClean="0">
                <a:solidFill>
                  <a:srgbClr val="000000"/>
                </a:solidFill>
                <a:highlight>
                  <a:srgbClr val="FFFFFF"/>
                </a:highlight>
                <a:latin typeface="Consolas"/>
              </a:rPr>
              <a:t> </a:t>
            </a:r>
            <a:r>
              <a:rPr lang="en-US" sz="3200" b="0" dirty="0" smtClean="0">
                <a:solidFill>
                  <a:srgbClr val="719A07"/>
                </a:solidFill>
                <a:highlight>
                  <a:srgbClr val="FFFFFF"/>
                </a:highlight>
                <a:latin typeface="Consolas"/>
              </a:rPr>
              <a:t>else</a:t>
            </a:r>
            <a:r>
              <a:rPr lang="en-US" sz="3200" b="0" dirty="0" smtClean="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smtClean="0">
                <a:solidFill>
                  <a:srgbClr val="657B83"/>
                </a:solidFill>
                <a:highlight>
                  <a:srgbClr val="FFFFFF"/>
                </a:highlight>
                <a:latin typeface="Consolas"/>
              </a:rPr>
              <a:t>	</a:t>
            </a:r>
            <a:r>
              <a:rPr lang="en-US" sz="3200" b="0" dirty="0" err="1" smtClean="0">
                <a:solidFill>
                  <a:srgbClr val="657B83"/>
                </a:solidFill>
                <a:highlight>
                  <a:srgbClr val="FFFFFF"/>
                </a:highlight>
                <a:latin typeface="Consolas"/>
              </a:rPr>
              <a:t>pet</a:t>
            </a:r>
            <a:r>
              <a:rPr lang="en-US" sz="3200" b="0" dirty="0" err="1" smtClean="0">
                <a:solidFill>
                  <a:srgbClr val="839496"/>
                </a:solidFill>
                <a:highlight>
                  <a:srgbClr val="FFFFFF"/>
                </a:highlight>
                <a:latin typeface="Consolas"/>
              </a:rPr>
              <a:t>.</a:t>
            </a:r>
            <a:r>
              <a:rPr lang="en-US" sz="3200" b="0" dirty="0" err="1" smtClean="0">
                <a:solidFill>
                  <a:srgbClr val="657B83"/>
                </a:solidFill>
                <a:highlight>
                  <a:srgbClr val="FFFFFF"/>
                </a:highlight>
                <a:latin typeface="Consolas"/>
              </a:rPr>
              <a:t>fly</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en-US" sz="3200" b="0" dirty="0" smtClean="0">
              <a:solidFill>
                <a:schemeClr val="tx1"/>
              </a:solidFill>
              <a:latin typeface="Menlo"/>
              <a:ea typeface="Menlo"/>
              <a:cs typeface="Menlo"/>
              <a:sym typeface="Menlo"/>
            </a:endParaRPr>
          </a:p>
          <a:p>
            <a:endParaRPr lang="en-US" sz="3200" b="0" dirty="0" smtClean="0">
              <a:solidFill>
                <a:schemeClr val="accent1">
                  <a:lumMod val="75000"/>
                </a:schemeClr>
              </a:solidFill>
              <a:latin typeface="Menlo"/>
              <a:ea typeface="Menlo"/>
              <a:cs typeface="Menlo"/>
              <a:sym typeface="Menlo"/>
            </a:endParaRPr>
          </a:p>
          <a:p>
            <a:r>
              <a:rPr lang="en-US" sz="3200" b="0" dirty="0">
                <a:solidFill>
                  <a:srgbClr val="719A07"/>
                </a:solidFill>
                <a:highlight>
                  <a:srgbClr val="FFFFFF"/>
                </a:highlight>
                <a:latin typeface="Consolas"/>
              </a:rPr>
              <a:t>function</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isNumber</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x</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any</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x</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is</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number</a:t>
            </a:r>
            <a:r>
              <a:rPr lang="en-US" sz="3200" b="0" dirty="0">
                <a:solidFill>
                  <a:srgbClr val="000000"/>
                </a:solidFill>
                <a:highlight>
                  <a:srgbClr val="FFFFFF"/>
                </a:highlight>
                <a:latin typeface="Consolas"/>
              </a:rPr>
              <a:t> </a:t>
            </a:r>
            <a:r>
              <a:rPr lang="en-US" sz="3200" b="0" dirty="0" smtClean="0">
                <a:solidFill>
                  <a:srgbClr val="839496"/>
                </a:solidFill>
                <a:highlight>
                  <a:srgbClr val="FFFFFF"/>
                </a:highlight>
                <a:latin typeface="Consolas"/>
              </a:rPr>
              <a:t>{ //</a:t>
            </a:r>
            <a:r>
              <a:rPr lang="en-US" sz="3200" b="0" dirty="0" err="1" smtClean="0">
                <a:solidFill>
                  <a:srgbClr val="839496"/>
                </a:solidFill>
                <a:highlight>
                  <a:srgbClr val="FFFFFF"/>
                </a:highlight>
                <a:latin typeface="Consolas"/>
              </a:rPr>
              <a:t>typeof</a:t>
            </a:r>
            <a:r>
              <a:rPr lang="en-US" sz="3200" b="0" dirty="0" smtClean="0">
                <a:solidFill>
                  <a:srgbClr val="839496"/>
                </a:solidFill>
                <a:highlight>
                  <a:srgbClr val="FFFFFF"/>
                </a:highlight>
                <a:latin typeface="Consolas"/>
              </a:rPr>
              <a:t> x usage</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return</a:t>
            </a:r>
            <a:r>
              <a:rPr lang="en-US" sz="3200" b="0" dirty="0">
                <a:solidFill>
                  <a:srgbClr val="000000"/>
                </a:solidFill>
                <a:highlight>
                  <a:srgbClr val="FFFFFF"/>
                </a:highlight>
                <a:latin typeface="Consolas"/>
              </a:rPr>
              <a:t> </a:t>
            </a:r>
            <a:r>
              <a:rPr lang="en-US" sz="3200" b="0" dirty="0" err="1">
                <a:solidFill>
                  <a:srgbClr val="719A07"/>
                </a:solidFill>
                <a:highlight>
                  <a:srgbClr val="FFFFFF"/>
                </a:highlight>
                <a:latin typeface="Consolas"/>
              </a:rPr>
              <a:t>typeof</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x</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"number"</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en-US" sz="3200" b="0" dirty="0" smtClean="0">
              <a:solidFill>
                <a:srgbClr val="839496"/>
              </a:solidFill>
              <a:highlight>
                <a:srgbClr val="FFFFFF"/>
              </a:highlight>
              <a:latin typeface="Consolas"/>
            </a:endParaRPr>
          </a:p>
          <a:p>
            <a:endParaRPr lang="en-US" sz="3200" b="0" dirty="0">
              <a:solidFill>
                <a:srgbClr val="839496"/>
              </a:solidFill>
              <a:highlight>
                <a:srgbClr val="FFFFFF"/>
              </a:highlight>
              <a:latin typeface="Consolas"/>
              <a:ea typeface="Menlo"/>
              <a:cs typeface="Menlo"/>
              <a:sym typeface="Menlo"/>
            </a:endParaRPr>
          </a:p>
          <a:p>
            <a:r>
              <a:rPr lang="en-US" sz="3200" b="0" dirty="0" smtClean="0">
                <a:solidFill>
                  <a:srgbClr val="719A07"/>
                </a:solidFill>
                <a:highlight>
                  <a:srgbClr val="FFFFFF"/>
                </a:highlight>
                <a:latin typeface="Consolas"/>
              </a:rPr>
              <a:t>if</a:t>
            </a:r>
            <a:r>
              <a:rPr lang="en-US" sz="3200" b="0" dirty="0" smtClean="0">
                <a:solidFill>
                  <a:srgbClr val="000000"/>
                </a:solidFill>
                <a:highlight>
                  <a:srgbClr val="FFFFFF"/>
                </a:highlight>
                <a:latin typeface="Consolas"/>
              </a:rPr>
              <a:t> </a:t>
            </a:r>
            <a:r>
              <a:rPr lang="en-US" sz="3200" b="0" dirty="0" smtClean="0">
                <a:solidFill>
                  <a:srgbClr val="839496"/>
                </a:solidFill>
                <a:highlight>
                  <a:srgbClr val="FFFFFF"/>
                </a:highlight>
                <a:latin typeface="Consolas"/>
              </a:rPr>
              <a:t>(</a:t>
            </a:r>
            <a:r>
              <a:rPr lang="en-US" sz="3200" b="0" dirty="0" smtClean="0">
                <a:solidFill>
                  <a:srgbClr val="657B83"/>
                </a:solidFill>
                <a:highlight>
                  <a:srgbClr val="FFFFFF"/>
                </a:highlight>
                <a:latin typeface="Consolas"/>
              </a:rPr>
              <a:t>pet</a:t>
            </a:r>
            <a:r>
              <a:rPr lang="en-US" sz="3200" b="0" dirty="0" smtClean="0">
                <a:solidFill>
                  <a:srgbClr val="000000"/>
                </a:solidFill>
                <a:highlight>
                  <a:srgbClr val="FFFFFF"/>
                </a:highlight>
                <a:latin typeface="Consolas"/>
              </a:rPr>
              <a:t> </a:t>
            </a:r>
            <a:r>
              <a:rPr lang="en-US" sz="3200" b="0" dirty="0" err="1" smtClean="0">
                <a:solidFill>
                  <a:srgbClr val="719A07"/>
                </a:solidFill>
                <a:highlight>
                  <a:srgbClr val="FFFFFF"/>
                </a:highlight>
                <a:latin typeface="Consolas"/>
              </a:rPr>
              <a:t>instanceof</a:t>
            </a:r>
            <a:r>
              <a:rPr lang="en-US" sz="3200" b="0" dirty="0" smtClean="0">
                <a:solidFill>
                  <a:srgbClr val="000000"/>
                </a:solidFill>
                <a:highlight>
                  <a:srgbClr val="FFFFFF"/>
                </a:highlight>
                <a:latin typeface="Consolas"/>
              </a:rPr>
              <a:t> </a:t>
            </a:r>
            <a:r>
              <a:rPr lang="en-US" sz="3200" b="0" dirty="0" smtClean="0">
                <a:solidFill>
                  <a:schemeClr val="accent1">
                    <a:lumMod val="60000"/>
                    <a:lumOff val="40000"/>
                  </a:schemeClr>
                </a:solidFill>
                <a:highlight>
                  <a:srgbClr val="FFFFFF"/>
                </a:highlight>
                <a:latin typeface="Consolas"/>
              </a:rPr>
              <a:t>Fish</a:t>
            </a:r>
            <a:r>
              <a:rPr lang="en-US" sz="3200" b="0" dirty="0" smtClean="0">
                <a:solidFill>
                  <a:srgbClr val="839496"/>
                </a:solidFill>
                <a:highlight>
                  <a:srgbClr val="FFFFFF"/>
                </a:highlight>
                <a:latin typeface="Consolas"/>
              </a:rPr>
              <a:t>)</a:t>
            </a:r>
            <a:r>
              <a:rPr lang="en-US" sz="3200" b="0" dirty="0" smtClean="0">
                <a:solidFill>
                  <a:srgbClr val="000000"/>
                </a:solidFill>
                <a:highlight>
                  <a:srgbClr val="FFFFFF"/>
                </a:highlight>
                <a:latin typeface="Consolas"/>
              </a:rPr>
              <a:t> </a:t>
            </a:r>
            <a:r>
              <a:rPr lang="en-US" sz="3200" b="0" dirty="0" smtClean="0">
                <a:solidFill>
                  <a:srgbClr val="839496"/>
                </a:solidFill>
                <a:highlight>
                  <a:srgbClr val="FFFFFF"/>
                </a:highlight>
                <a:latin typeface="Consolas"/>
              </a:rPr>
              <a:t>{	 //</a:t>
            </a:r>
            <a:r>
              <a:rPr lang="en-US" sz="3200" b="0" dirty="0" err="1" smtClean="0">
                <a:solidFill>
                  <a:srgbClr val="839496"/>
                </a:solidFill>
                <a:highlight>
                  <a:srgbClr val="FFFFFF"/>
                </a:highlight>
                <a:latin typeface="Consolas"/>
              </a:rPr>
              <a:t>instanceof</a:t>
            </a:r>
            <a:r>
              <a:rPr lang="en-US" sz="3200" b="0" dirty="0" smtClean="0">
                <a:solidFill>
                  <a:srgbClr val="839496"/>
                </a:solidFill>
                <a:highlight>
                  <a:srgbClr val="FFFFFF"/>
                </a:highlight>
                <a:latin typeface="Consolas"/>
              </a:rPr>
              <a:t> </a:t>
            </a:r>
            <a:r>
              <a:rPr lang="en-US" sz="3200" b="0" dirty="0">
                <a:solidFill>
                  <a:srgbClr val="839496"/>
                </a:solidFill>
                <a:highlight>
                  <a:srgbClr val="FFFFFF"/>
                </a:highlight>
                <a:latin typeface="Consolas"/>
              </a:rPr>
              <a:t>x </a:t>
            </a:r>
            <a:r>
              <a:rPr lang="en-US" sz="3200" b="0" dirty="0" smtClean="0">
                <a:solidFill>
                  <a:srgbClr val="839496"/>
                </a:solidFill>
                <a:highlight>
                  <a:srgbClr val="FFFFFF"/>
                </a:highlight>
                <a:latin typeface="Consolas"/>
              </a:rPr>
              <a:t>usage</a:t>
            </a:r>
            <a:endParaRPr lang="en-US" sz="3200" b="0" dirty="0" smtClean="0">
              <a:solidFill>
                <a:srgbClr val="000000"/>
              </a:solidFill>
              <a:highlight>
                <a:srgbClr val="FFFFFF"/>
              </a:highlight>
              <a:latin typeface="Consolas"/>
            </a:endParaRPr>
          </a:p>
          <a:p>
            <a:r>
              <a:rPr lang="en-US" sz="3200" b="0" dirty="0" smtClean="0">
                <a:solidFill>
                  <a:srgbClr val="657B83"/>
                </a:solidFill>
                <a:highlight>
                  <a:srgbClr val="FFFFFF"/>
                </a:highlight>
                <a:latin typeface="Consolas"/>
              </a:rPr>
              <a:t>	</a:t>
            </a:r>
            <a:r>
              <a:rPr lang="en-US" sz="3200" b="0" dirty="0" err="1" smtClean="0">
                <a:solidFill>
                  <a:srgbClr val="657B83"/>
                </a:solidFill>
                <a:highlight>
                  <a:srgbClr val="FFFFFF"/>
                </a:highlight>
                <a:latin typeface="Consolas"/>
              </a:rPr>
              <a:t>pet</a:t>
            </a:r>
            <a:r>
              <a:rPr lang="en-US" sz="3200" b="0" dirty="0" err="1" smtClean="0">
                <a:solidFill>
                  <a:srgbClr val="839496"/>
                </a:solidFill>
                <a:highlight>
                  <a:srgbClr val="FFFFFF"/>
                </a:highlight>
                <a:latin typeface="Consolas"/>
              </a:rPr>
              <a:t>.</a:t>
            </a:r>
            <a:r>
              <a:rPr lang="en-US" sz="3200" b="0" dirty="0" err="1" smtClean="0">
                <a:solidFill>
                  <a:srgbClr val="657B83"/>
                </a:solidFill>
                <a:highlight>
                  <a:srgbClr val="FFFFFF"/>
                </a:highlight>
                <a:latin typeface="Consolas"/>
              </a:rPr>
              <a:t>swim</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smtClean="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p:txBody>
      </p:sp>
    </p:spTree>
    <p:extLst>
      <p:ext uri="{BB962C8B-B14F-4D97-AF65-F5344CB8AC3E}">
        <p14:creationId xmlns:p14="http://schemas.microsoft.com/office/powerpoint/2010/main" val="3125716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Module system</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5" name="Shape 49"/>
          <p:cNvSpPr/>
          <p:nvPr/>
        </p:nvSpPr>
        <p:spPr>
          <a:xfrm>
            <a:off x="1275655" y="1857374"/>
            <a:ext cx="22270145" cy="10601325"/>
          </a:xfrm>
          <a:prstGeom prst="rect">
            <a:avLst/>
          </a:prstGeom>
          <a:noFill/>
          <a:ln w="12700">
            <a:miter lim="400000"/>
          </a:ln>
          <a:effectLst/>
          <a:extLst>
            <a:ext uri="{C572A759-6A51-4108-AA02-DFA0A04FC94B}">
              <ma14:wrappingTextBoxFlag xmlns="" xmlns:ma14="http://schemas.microsoft.com/office/mac/drawingml/2011/main" xmlns:lc="http://schemas.openxmlformats.org/drawingml/2006/lockedCanvas" val="1"/>
            </a:ext>
          </a:extLst>
        </p:spPr>
        <p:txBody>
          <a:bodyPr lIns="71437" tIns="71437" rIns="71437" bIns="71437" anchor="t"/>
          <a:lst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a:lstStyle>
          <a:p>
            <a:pPr lvl="0" algn="l" rtl="0"/>
            <a:r>
              <a:rPr lang="en-US" sz="4000" b="0" dirty="0" smtClean="0">
                <a:solidFill>
                  <a:schemeClr val="tx1"/>
                </a:solidFill>
              </a:rPr>
              <a:t>General understanding: </a:t>
            </a:r>
            <a:r>
              <a:rPr lang="en-US" sz="4000" b="0" dirty="0" smtClean="0">
                <a:solidFill>
                  <a:schemeClr val="accent1">
                    <a:lumMod val="60000"/>
                    <a:lumOff val="40000"/>
                  </a:schemeClr>
                </a:solidFill>
              </a:rPr>
              <a:t>module</a:t>
            </a:r>
            <a:r>
              <a:rPr lang="en-US" sz="4000" b="0" dirty="0" smtClean="0">
                <a:solidFill>
                  <a:schemeClr val="tx1"/>
                </a:solidFill>
              </a:rPr>
              <a:t> is </a:t>
            </a:r>
            <a:r>
              <a:rPr lang="en-US" sz="4000" b="0" dirty="0" smtClean="0">
                <a:solidFill>
                  <a:schemeClr val="accent1">
                    <a:lumMod val="60000"/>
                    <a:lumOff val="40000"/>
                  </a:schemeClr>
                </a:solidFill>
              </a:rPr>
              <a:t>namespace</a:t>
            </a:r>
          </a:p>
          <a:p>
            <a:endParaRPr lang="en-US" sz="3200" b="0" dirty="0" smtClean="0">
              <a:solidFill>
                <a:srgbClr val="719A07"/>
              </a:solidFill>
              <a:highlight>
                <a:srgbClr val="FFFFFF"/>
              </a:highlight>
              <a:latin typeface="Consolas"/>
            </a:endParaRPr>
          </a:p>
          <a:p>
            <a:r>
              <a:rPr lang="en-US" sz="3200" b="0" dirty="0" smtClean="0">
                <a:solidFill>
                  <a:srgbClr val="719A07"/>
                </a:solidFill>
                <a:highlight>
                  <a:srgbClr val="FFFFFF"/>
                </a:highlight>
                <a:latin typeface="Consolas"/>
              </a:rPr>
              <a:t>export</a:t>
            </a:r>
            <a:r>
              <a:rPr lang="en-US" sz="3200" b="0" dirty="0" smtClean="0">
                <a:solidFill>
                  <a:srgbClr val="000000"/>
                </a:solidFill>
                <a:highlight>
                  <a:srgbClr val="FFFFFF"/>
                </a:highlight>
                <a:latin typeface="Consolas"/>
              </a:rPr>
              <a:t> </a:t>
            </a:r>
            <a:r>
              <a:rPr lang="en-US" sz="3200" b="0" dirty="0" err="1">
                <a:solidFill>
                  <a:srgbClr val="719A07"/>
                </a:solidFill>
                <a:highlight>
                  <a:srgbClr val="FFFFFF"/>
                </a:highlight>
                <a:latin typeface="Consolas"/>
              </a:rPr>
              <a:t>const</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numberRegexp</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/^[0-9</a:t>
            </a:r>
            <a:r>
              <a:rPr lang="en-US" sz="3200" b="0" dirty="0" smtClean="0">
                <a:solidFill>
                  <a:srgbClr val="2AA198"/>
                </a:solidFill>
                <a:highlight>
                  <a:srgbClr val="FFFFFF"/>
                </a:highlight>
                <a:latin typeface="Consolas"/>
              </a:rPr>
              <a:t>]+$/</a:t>
            </a:r>
            <a:r>
              <a:rPr lang="en-US" sz="3200" b="0" dirty="0" smtClean="0">
                <a:solidFill>
                  <a:srgbClr val="839496"/>
                </a:solidFill>
                <a:highlight>
                  <a:srgbClr val="FFFFFF"/>
                </a:highlight>
                <a:latin typeface="Consolas"/>
              </a:rPr>
              <a:t>; //inline export</a:t>
            </a:r>
            <a:endParaRPr lang="en-US"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719A07"/>
                </a:solidFill>
                <a:highlight>
                  <a:srgbClr val="FFFFFF"/>
                </a:highlight>
                <a:latin typeface="Consolas"/>
              </a:rPr>
              <a:t>class</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ZipCodeValidator</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implements</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StringValidator</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isAcceptable</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s</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string</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return</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s</a:t>
            </a:r>
            <a:r>
              <a:rPr lang="en-US" sz="3200" b="0" dirty="0" err="1">
                <a:solidFill>
                  <a:srgbClr val="839496"/>
                </a:solidFill>
                <a:highlight>
                  <a:srgbClr val="FFFFFF"/>
                </a:highlight>
                <a:latin typeface="Consolas"/>
              </a:rPr>
              <a:t>.</a:t>
            </a:r>
            <a:r>
              <a:rPr lang="en-US" sz="3200" b="0" dirty="0" err="1">
                <a:solidFill>
                  <a:srgbClr val="657B83"/>
                </a:solidFill>
                <a:highlight>
                  <a:srgbClr val="FFFFFF"/>
                </a:highlight>
                <a:latin typeface="Consolas"/>
              </a:rPr>
              <a:t>length</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5</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&amp;&amp;</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numberRegexp</a:t>
            </a:r>
            <a:r>
              <a:rPr lang="en-US" sz="3200" b="0" dirty="0" err="1">
                <a:solidFill>
                  <a:srgbClr val="839496"/>
                </a:solidFill>
                <a:highlight>
                  <a:srgbClr val="FFFFFF"/>
                </a:highlight>
                <a:latin typeface="Consolas"/>
              </a:rPr>
              <a:t>.</a:t>
            </a:r>
            <a:r>
              <a:rPr lang="en-US" sz="3200" b="0" dirty="0" err="1">
                <a:solidFill>
                  <a:srgbClr val="657B83"/>
                </a:solidFill>
                <a:highlight>
                  <a:srgbClr val="FFFFFF"/>
                </a:highlight>
                <a:latin typeface="Consolas"/>
              </a:rPr>
              <a:t>test</a:t>
            </a:r>
            <a:r>
              <a:rPr lang="en-US" sz="3200" b="0" dirty="0">
                <a:solidFill>
                  <a:srgbClr val="839496"/>
                </a:solidFill>
                <a:highlight>
                  <a:srgbClr val="FFFFFF"/>
                </a:highlight>
                <a:latin typeface="Consolas"/>
              </a:rPr>
              <a:t>(</a:t>
            </a:r>
            <a:r>
              <a:rPr lang="en-US" sz="3200" b="0" dirty="0">
                <a:solidFill>
                  <a:srgbClr val="657B83"/>
                </a:solidFill>
                <a:highlight>
                  <a:srgbClr val="FFFFFF"/>
                </a:highlight>
                <a:latin typeface="Consolas"/>
              </a:rPr>
              <a:t>s</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000000"/>
                </a:solidFill>
                <a:highlight>
                  <a:srgbClr val="FFFFFF"/>
                </a:highlight>
                <a:latin typeface="Consolas"/>
              </a:rPr>
              <a:t>    </a:t>
            </a:r>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719A07"/>
                </a:solidFill>
                <a:highlight>
                  <a:srgbClr val="FFFFFF"/>
                </a:highlight>
                <a:latin typeface="Consolas"/>
              </a:rPr>
              <a:t>export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ZipCodeValidator</a:t>
            </a:r>
            <a:r>
              <a:rPr lang="en-US" sz="3200" b="0" dirty="0">
                <a:solidFill>
                  <a:srgbClr val="000000"/>
                </a:solidFill>
                <a:highlight>
                  <a:srgbClr val="FFFFFF"/>
                </a:highlight>
                <a:latin typeface="Consolas"/>
              </a:rPr>
              <a:t> </a:t>
            </a:r>
            <a:r>
              <a:rPr lang="en-US" sz="3200" b="0" dirty="0" smtClean="0">
                <a:solidFill>
                  <a:srgbClr val="839496"/>
                </a:solidFill>
                <a:highlight>
                  <a:srgbClr val="FFFFFF"/>
                </a:highlight>
                <a:latin typeface="Consolas"/>
              </a:rPr>
              <a:t>}; //single export</a:t>
            </a:r>
            <a:endParaRPr lang="en-US" sz="3200" b="0" dirty="0">
              <a:solidFill>
                <a:srgbClr val="000000"/>
              </a:solidFill>
              <a:highlight>
                <a:srgbClr val="FFFFFF"/>
              </a:highlight>
              <a:latin typeface="Consolas"/>
            </a:endParaRPr>
          </a:p>
          <a:p>
            <a:r>
              <a:rPr lang="en-US" sz="3200" b="0" dirty="0">
                <a:solidFill>
                  <a:srgbClr val="719A07"/>
                </a:solidFill>
                <a:highlight>
                  <a:srgbClr val="FFFFFF"/>
                </a:highlight>
                <a:latin typeface="Consolas"/>
              </a:rPr>
              <a:t>export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ZipCodeValidator</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as</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mainValidator</a:t>
            </a:r>
            <a:r>
              <a:rPr lang="en-US" sz="3200" b="0" dirty="0">
                <a:solidFill>
                  <a:srgbClr val="000000"/>
                </a:solidFill>
                <a:highlight>
                  <a:srgbClr val="FFFFFF"/>
                </a:highlight>
                <a:latin typeface="Consolas"/>
              </a:rPr>
              <a:t> </a:t>
            </a:r>
            <a:r>
              <a:rPr lang="en-US" sz="3200" b="0" dirty="0" smtClean="0">
                <a:solidFill>
                  <a:srgbClr val="839496"/>
                </a:solidFill>
                <a:highlight>
                  <a:srgbClr val="FFFFFF"/>
                </a:highlight>
                <a:latin typeface="Consolas"/>
              </a:rPr>
              <a:t>}; //export with renaming</a:t>
            </a:r>
          </a:p>
          <a:p>
            <a:endParaRPr lang="en-US" sz="3200" b="0" dirty="0">
              <a:solidFill>
                <a:srgbClr val="839496"/>
              </a:solidFill>
              <a:highlight>
                <a:srgbClr val="FFFFFF"/>
              </a:highlight>
              <a:latin typeface="Consolas"/>
            </a:endParaRPr>
          </a:p>
          <a:p>
            <a:r>
              <a:rPr lang="en-US" sz="4000" b="0" dirty="0" smtClean="0">
                <a:solidFill>
                  <a:schemeClr val="tx1"/>
                </a:solidFill>
              </a:rPr>
              <a:t>Import examples</a:t>
            </a:r>
            <a:endParaRPr lang="en-US" sz="4000" b="0" dirty="0" smtClean="0">
              <a:solidFill>
                <a:srgbClr val="839496"/>
              </a:solidFill>
              <a:highlight>
                <a:srgbClr val="FFFFFF"/>
              </a:highlight>
              <a:latin typeface="Consolas"/>
            </a:endParaRPr>
          </a:p>
          <a:p>
            <a:endParaRPr lang="en-US" sz="3200" b="0" dirty="0" smtClean="0">
              <a:solidFill>
                <a:srgbClr val="839496"/>
              </a:solidFill>
              <a:highlight>
                <a:srgbClr val="FFFFFF"/>
              </a:highlight>
              <a:latin typeface="Consolas"/>
              <a:ea typeface="Menlo"/>
              <a:cs typeface="Menlo"/>
              <a:sym typeface="Menlo"/>
            </a:endParaRPr>
          </a:p>
          <a:p>
            <a:r>
              <a:rPr lang="en-US" sz="3200" b="0" dirty="0">
                <a:solidFill>
                  <a:srgbClr val="719A07"/>
                </a:solidFill>
                <a:highlight>
                  <a:srgbClr val="FFFFFF"/>
                </a:highlight>
                <a:latin typeface="Consolas"/>
              </a:rPr>
              <a:t>import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ZipCodeValidator</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from</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a:t>
            </a:r>
            <a:r>
              <a:rPr lang="en-US" sz="3200" b="0" dirty="0" err="1">
                <a:solidFill>
                  <a:srgbClr val="2AA198"/>
                </a:solidFill>
                <a:highlight>
                  <a:srgbClr val="FFFFFF"/>
                </a:highlight>
                <a:latin typeface="Consolas"/>
              </a:rPr>
              <a:t>ZipCodeValidator</a:t>
            </a:r>
            <a:r>
              <a:rPr lang="en-US" sz="3200" b="0" dirty="0" smtClean="0">
                <a:solidFill>
                  <a:srgbClr val="2AA198"/>
                </a:solidFill>
                <a:highlight>
                  <a:srgbClr val="FFFFFF"/>
                </a:highlight>
                <a:latin typeface="Consolas"/>
              </a:rPr>
              <a:t>"</a:t>
            </a:r>
            <a:r>
              <a:rPr lang="en-US" sz="3200" b="0" dirty="0" smtClean="0">
                <a:solidFill>
                  <a:srgbClr val="839496"/>
                </a:solidFill>
                <a:highlight>
                  <a:srgbClr val="FFFFFF"/>
                </a:highlight>
                <a:latin typeface="Consolas"/>
              </a:rPr>
              <a:t>; //single import</a:t>
            </a:r>
            <a:endParaRPr lang="en-US" sz="3200" b="0" dirty="0">
              <a:solidFill>
                <a:srgbClr val="000000"/>
              </a:solidFill>
              <a:highlight>
                <a:srgbClr val="FFFFFF"/>
              </a:highlight>
              <a:latin typeface="Consolas"/>
            </a:endParaRPr>
          </a:p>
          <a:p>
            <a:r>
              <a:rPr lang="en-US" sz="3200" b="0" dirty="0">
                <a:solidFill>
                  <a:srgbClr val="719A07"/>
                </a:solidFill>
                <a:highlight>
                  <a:srgbClr val="FFFFFF"/>
                </a:highlight>
                <a:latin typeface="Consolas"/>
              </a:rPr>
              <a:t>let</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myValidator</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new</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ZipCodeValidator</a:t>
            </a:r>
            <a:r>
              <a:rPr lang="en-US" sz="3200" b="0" dirty="0">
                <a:solidFill>
                  <a:srgbClr val="839496"/>
                </a:solidFill>
                <a:highlight>
                  <a:srgbClr val="FFFFFF"/>
                </a:highlight>
                <a:latin typeface="Consolas"/>
              </a:rPr>
              <a:t>();</a:t>
            </a:r>
            <a:endParaRPr lang="en-US" sz="3200" b="0" dirty="0" smtClean="0">
              <a:solidFill>
                <a:srgbClr val="839496"/>
              </a:solidFill>
              <a:highlight>
                <a:srgbClr val="FFFFFF"/>
              </a:highlight>
              <a:latin typeface="Consolas"/>
              <a:ea typeface="Menlo"/>
              <a:cs typeface="Menlo"/>
              <a:sym typeface="Menlo"/>
            </a:endParaRPr>
          </a:p>
          <a:p>
            <a:endParaRPr lang="en-US" sz="3200" b="0" dirty="0">
              <a:solidFill>
                <a:srgbClr val="839496"/>
              </a:solidFill>
              <a:highlight>
                <a:srgbClr val="FFFFFF"/>
              </a:highlight>
              <a:latin typeface="Consolas"/>
              <a:ea typeface="Menlo"/>
              <a:cs typeface="Menlo"/>
              <a:sym typeface="Menlo"/>
            </a:endParaRPr>
          </a:p>
          <a:p>
            <a:r>
              <a:rPr lang="en-US" sz="3200" b="0" dirty="0">
                <a:solidFill>
                  <a:srgbClr val="719A07"/>
                </a:solidFill>
                <a:highlight>
                  <a:srgbClr val="FFFFFF"/>
                </a:highlight>
                <a:latin typeface="Consolas"/>
              </a:rPr>
              <a:t>import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as</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validator</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from</a:t>
            </a:r>
            <a:r>
              <a:rPr lang="en-US" sz="3200" b="0" dirty="0">
                <a:solidFill>
                  <a:srgbClr val="000000"/>
                </a:solidFill>
                <a:highlight>
                  <a:srgbClr val="FFFFFF"/>
                </a:highlight>
                <a:latin typeface="Consolas"/>
              </a:rPr>
              <a:t> </a:t>
            </a:r>
            <a:r>
              <a:rPr lang="en-US" sz="3200" b="0" dirty="0">
                <a:solidFill>
                  <a:srgbClr val="2AA198"/>
                </a:solidFill>
                <a:highlight>
                  <a:srgbClr val="FFFFFF"/>
                </a:highlight>
                <a:latin typeface="Consolas"/>
              </a:rPr>
              <a:t>"./</a:t>
            </a:r>
            <a:r>
              <a:rPr lang="en-US" sz="3200" b="0" dirty="0" err="1">
                <a:solidFill>
                  <a:srgbClr val="2AA198"/>
                </a:solidFill>
                <a:highlight>
                  <a:srgbClr val="FFFFFF"/>
                </a:highlight>
                <a:latin typeface="Consolas"/>
              </a:rPr>
              <a:t>ZipCodeValidator</a:t>
            </a:r>
            <a:r>
              <a:rPr lang="en-US" sz="3200" b="0" dirty="0" smtClean="0">
                <a:solidFill>
                  <a:srgbClr val="2AA198"/>
                </a:solidFill>
                <a:highlight>
                  <a:srgbClr val="FFFFFF"/>
                </a:highlight>
                <a:latin typeface="Consolas"/>
              </a:rPr>
              <a:t>"</a:t>
            </a:r>
            <a:r>
              <a:rPr lang="en-US" sz="3200" b="0" dirty="0" smtClean="0">
                <a:solidFill>
                  <a:srgbClr val="839496"/>
                </a:solidFill>
                <a:highlight>
                  <a:srgbClr val="FFFFFF"/>
                </a:highlight>
                <a:latin typeface="Consolas"/>
              </a:rPr>
              <a:t>; //module import</a:t>
            </a:r>
            <a:endParaRPr lang="en-US" sz="3200" b="0" dirty="0">
              <a:solidFill>
                <a:srgbClr val="000000"/>
              </a:solidFill>
              <a:highlight>
                <a:srgbClr val="FFFFFF"/>
              </a:highlight>
              <a:latin typeface="Consolas"/>
            </a:endParaRPr>
          </a:p>
          <a:p>
            <a:r>
              <a:rPr lang="en-US" sz="3200" b="0" dirty="0">
                <a:solidFill>
                  <a:srgbClr val="719A07"/>
                </a:solidFill>
                <a:highlight>
                  <a:srgbClr val="FFFFFF"/>
                </a:highlight>
                <a:latin typeface="Consolas"/>
              </a:rPr>
              <a:t>let</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myValidator</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719A07"/>
                </a:solidFill>
                <a:highlight>
                  <a:srgbClr val="FFFFFF"/>
                </a:highlight>
                <a:latin typeface="Consolas"/>
              </a:rPr>
              <a:t>new</a:t>
            </a:r>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validator</a:t>
            </a:r>
            <a:r>
              <a:rPr lang="en-US" sz="3200" b="0" dirty="0" err="1">
                <a:solidFill>
                  <a:srgbClr val="839496"/>
                </a:solidFill>
                <a:highlight>
                  <a:srgbClr val="FFFFFF"/>
                </a:highlight>
                <a:latin typeface="Consolas"/>
              </a:rPr>
              <a:t>.</a:t>
            </a:r>
            <a:r>
              <a:rPr lang="en-US" sz="3200" b="0" dirty="0" err="1">
                <a:solidFill>
                  <a:srgbClr val="657B83"/>
                </a:solidFill>
                <a:highlight>
                  <a:srgbClr val="FFFFFF"/>
                </a:highlight>
                <a:latin typeface="Consolas"/>
              </a:rPr>
              <a:t>ZipCodeValidator</a:t>
            </a:r>
            <a:r>
              <a:rPr lang="en-US" sz="3200" b="0" dirty="0" smtClean="0">
                <a:solidFill>
                  <a:srgbClr val="839496"/>
                </a:solidFill>
                <a:highlight>
                  <a:srgbClr val="FFFFFF"/>
                </a:highlight>
                <a:latin typeface="Consolas"/>
              </a:rPr>
              <a:t>();</a:t>
            </a:r>
          </a:p>
        </p:txBody>
      </p:sp>
    </p:spTree>
    <p:extLst>
      <p:ext uri="{BB962C8B-B14F-4D97-AF65-F5344CB8AC3E}">
        <p14:creationId xmlns:p14="http://schemas.microsoft.com/office/powerpoint/2010/main" val="1446037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Decorators</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5" name="Shape 49"/>
          <p:cNvSpPr/>
          <p:nvPr/>
        </p:nvSpPr>
        <p:spPr>
          <a:xfrm>
            <a:off x="1275655" y="1857374"/>
            <a:ext cx="22270145" cy="10601325"/>
          </a:xfrm>
          <a:prstGeom prst="rect">
            <a:avLst/>
          </a:prstGeom>
          <a:noFill/>
          <a:ln w="12700">
            <a:miter lim="400000"/>
          </a:ln>
          <a:effectLst/>
          <a:extLst>
            <a:ext uri="{C572A759-6A51-4108-AA02-DFA0A04FC94B}">
              <ma14:wrappingTextBoxFlag xmlns="" xmlns:ma14="http://schemas.microsoft.com/office/mac/drawingml/2011/main" xmlns:lc="http://schemas.openxmlformats.org/drawingml/2006/lockedCanvas" val="1"/>
            </a:ext>
          </a:extLst>
        </p:spPr>
        <p:txBody>
          <a:bodyPr lIns="71437" tIns="71437" rIns="71437" bIns="71437" anchor="t"/>
          <a:lstStyle>
            <a:lvl1pPr defTabSz="584200">
              <a:defRPr sz="6600" b="1">
                <a:solidFill>
                  <a:srgbClr val="424242"/>
                </a:solidFill>
                <a:latin typeface="Open Sans"/>
                <a:ea typeface="Open Sans"/>
                <a:cs typeface="Open Sans"/>
                <a:sym typeface="Open Sans"/>
              </a:defRPr>
            </a:lvl1pPr>
            <a:lvl2pPr indent="228600" defTabSz="584200">
              <a:defRPr sz="6600" b="1">
                <a:solidFill>
                  <a:srgbClr val="424242"/>
                </a:solidFill>
                <a:latin typeface="Open Sans"/>
                <a:ea typeface="Open Sans"/>
                <a:cs typeface="Open Sans"/>
                <a:sym typeface="Open Sans"/>
              </a:defRPr>
            </a:lvl2pPr>
            <a:lvl3pPr indent="457200" defTabSz="584200">
              <a:defRPr sz="6600" b="1">
                <a:solidFill>
                  <a:srgbClr val="424242"/>
                </a:solidFill>
                <a:latin typeface="Open Sans"/>
                <a:ea typeface="Open Sans"/>
                <a:cs typeface="Open Sans"/>
                <a:sym typeface="Open Sans"/>
              </a:defRPr>
            </a:lvl3pPr>
            <a:lvl4pPr indent="685800" defTabSz="584200">
              <a:defRPr sz="6600" b="1">
                <a:solidFill>
                  <a:srgbClr val="424242"/>
                </a:solidFill>
                <a:latin typeface="Open Sans"/>
                <a:ea typeface="Open Sans"/>
                <a:cs typeface="Open Sans"/>
                <a:sym typeface="Open Sans"/>
              </a:defRPr>
            </a:lvl4pPr>
            <a:lvl5pPr indent="914400" defTabSz="584200">
              <a:defRPr sz="6600" b="1">
                <a:solidFill>
                  <a:srgbClr val="424242"/>
                </a:solidFill>
                <a:latin typeface="Open Sans"/>
                <a:ea typeface="Open Sans"/>
                <a:cs typeface="Open Sans"/>
                <a:sym typeface="Open Sans"/>
              </a:defRPr>
            </a:lvl5pPr>
            <a:lvl6pPr indent="1143000" defTabSz="584200">
              <a:defRPr sz="6600" b="1">
                <a:solidFill>
                  <a:srgbClr val="424242"/>
                </a:solidFill>
                <a:latin typeface="Open Sans"/>
                <a:ea typeface="Open Sans"/>
                <a:cs typeface="Open Sans"/>
                <a:sym typeface="Open Sans"/>
              </a:defRPr>
            </a:lvl6pPr>
            <a:lvl7pPr indent="1371600" defTabSz="584200">
              <a:defRPr sz="6600" b="1">
                <a:solidFill>
                  <a:srgbClr val="424242"/>
                </a:solidFill>
                <a:latin typeface="Open Sans"/>
                <a:ea typeface="Open Sans"/>
                <a:cs typeface="Open Sans"/>
                <a:sym typeface="Open Sans"/>
              </a:defRPr>
            </a:lvl7pPr>
            <a:lvl8pPr indent="1600200" defTabSz="584200">
              <a:defRPr sz="6600" b="1">
                <a:solidFill>
                  <a:srgbClr val="424242"/>
                </a:solidFill>
                <a:latin typeface="Open Sans"/>
                <a:ea typeface="Open Sans"/>
                <a:cs typeface="Open Sans"/>
                <a:sym typeface="Open Sans"/>
              </a:defRPr>
            </a:lvl8pPr>
            <a:lvl9pPr indent="1828800" defTabSz="584200">
              <a:defRPr sz="6600" b="1">
                <a:solidFill>
                  <a:srgbClr val="424242"/>
                </a:solidFill>
                <a:latin typeface="Open Sans"/>
                <a:ea typeface="Open Sans"/>
                <a:cs typeface="Open Sans"/>
                <a:sym typeface="Open Sans"/>
              </a:defRPr>
            </a:lvl9pPr>
          </a:lstStyle>
          <a:p>
            <a:pPr lvl="0" algn="l" rtl="0">
              <a:lnSpc>
                <a:spcPct val="150000"/>
              </a:lnSpc>
            </a:pPr>
            <a:r>
              <a:rPr lang="en-US" sz="4000" b="0" dirty="0"/>
              <a:t>A </a:t>
            </a:r>
            <a:r>
              <a:rPr lang="en-US" sz="4000" b="0" dirty="0">
                <a:solidFill>
                  <a:schemeClr val="accent1">
                    <a:lumMod val="60000"/>
                    <a:lumOff val="40000"/>
                  </a:schemeClr>
                </a:solidFill>
              </a:rPr>
              <a:t>Decorator</a:t>
            </a:r>
            <a:r>
              <a:rPr lang="en-US" sz="4000" b="0" dirty="0"/>
              <a:t> is a special kind of </a:t>
            </a:r>
            <a:r>
              <a:rPr lang="en-US" sz="4000" b="0" dirty="0" smtClean="0"/>
              <a:t>declaration </a:t>
            </a:r>
            <a:r>
              <a:rPr lang="en-US" sz="4000" b="0" dirty="0"/>
              <a:t>that can be attached to a </a:t>
            </a:r>
            <a:r>
              <a:rPr lang="en-US" sz="4000" b="0" dirty="0">
                <a:solidFill>
                  <a:schemeClr val="accent1">
                    <a:lumMod val="60000"/>
                    <a:lumOff val="40000"/>
                  </a:schemeClr>
                </a:solidFill>
              </a:rPr>
              <a:t>class declaration, method, accessor, property, or parameter</a:t>
            </a:r>
            <a:r>
              <a:rPr lang="en-US" sz="4000" b="0" dirty="0"/>
              <a:t>. </a:t>
            </a:r>
            <a:r>
              <a:rPr lang="en-US" sz="4000" b="0" dirty="0">
                <a:solidFill>
                  <a:schemeClr val="tx1"/>
                </a:solidFill>
              </a:rPr>
              <a:t>Decorator expression must evaluate to a function that will be called at runtime with information about the decorated declaration</a:t>
            </a:r>
            <a:r>
              <a:rPr lang="en-US" sz="4000" b="0" dirty="0" smtClean="0">
                <a:solidFill>
                  <a:schemeClr val="tx1"/>
                </a:solidFill>
              </a:rPr>
              <a:t>.</a:t>
            </a:r>
          </a:p>
          <a:p>
            <a:endParaRPr lang="en-US" sz="3200" b="0" dirty="0" smtClean="0">
              <a:solidFill>
                <a:srgbClr val="839496"/>
              </a:solidFill>
              <a:highlight>
                <a:srgbClr val="FFFFFF"/>
              </a:highlight>
              <a:latin typeface="Consolas"/>
            </a:endParaRPr>
          </a:p>
          <a:p>
            <a:r>
              <a:rPr lang="en-US" sz="3200" b="0" dirty="0" smtClean="0">
                <a:solidFill>
                  <a:srgbClr val="839496"/>
                </a:solidFill>
                <a:highlight>
                  <a:srgbClr val="FFFFFF"/>
                </a:highlight>
                <a:latin typeface="Consolas"/>
              </a:rPr>
              <a:t>@</a:t>
            </a:r>
            <a:r>
              <a:rPr lang="en-US" sz="3200" b="0" dirty="0">
                <a:solidFill>
                  <a:srgbClr val="657B83"/>
                </a:solidFill>
                <a:highlight>
                  <a:srgbClr val="FFFFFF"/>
                </a:highlight>
                <a:latin typeface="Consolas"/>
              </a:rPr>
              <a:t>sealed</a:t>
            </a:r>
            <a:endParaRPr lang="en-US" sz="3200" b="0" dirty="0">
              <a:solidFill>
                <a:srgbClr val="000000"/>
              </a:solidFill>
              <a:highlight>
                <a:srgbClr val="FFFFFF"/>
              </a:highlight>
              <a:latin typeface="Consolas"/>
            </a:endParaRPr>
          </a:p>
          <a:p>
            <a:r>
              <a:rPr lang="en-US" sz="3200" b="0" dirty="0">
                <a:solidFill>
                  <a:srgbClr val="719A07"/>
                </a:solidFill>
                <a:highlight>
                  <a:srgbClr val="FFFFFF"/>
                </a:highlight>
                <a:latin typeface="Consolas"/>
              </a:rPr>
              <a:t>class</a:t>
            </a:r>
            <a:r>
              <a:rPr lang="en-US" sz="3200" b="0" dirty="0">
                <a:solidFill>
                  <a:srgbClr val="000000"/>
                </a:solidFill>
                <a:highlight>
                  <a:srgbClr val="FFFFFF"/>
                </a:highlight>
                <a:latin typeface="Consolas"/>
              </a:rPr>
              <a:t> </a:t>
            </a:r>
            <a:r>
              <a:rPr lang="en-US" sz="3200" b="0" dirty="0" err="1" smtClean="0">
                <a:solidFill>
                  <a:srgbClr val="657B83"/>
                </a:solidFill>
                <a:highlight>
                  <a:srgbClr val="FFFFFF"/>
                </a:highlight>
                <a:latin typeface="Consolas"/>
              </a:rPr>
              <a:t>ClassToSeal</a:t>
            </a:r>
            <a:r>
              <a:rPr lang="en-US" sz="3200" b="0" dirty="0" smtClean="0">
                <a:solidFill>
                  <a:srgbClr val="839496"/>
                </a:solidFill>
                <a:highlight>
                  <a:srgbClr val="FFFFFF"/>
                </a:highlight>
                <a:latin typeface="Consolas"/>
              </a:rPr>
              <a:t>{</a:t>
            </a:r>
          </a:p>
          <a:p>
            <a:r>
              <a:rPr lang="en-US" sz="3200" b="0" dirty="0">
                <a:solidFill>
                  <a:srgbClr val="839496"/>
                </a:solidFill>
                <a:highlight>
                  <a:srgbClr val="FFFFFF"/>
                </a:highlight>
                <a:latin typeface="Consolas"/>
              </a:rPr>
              <a:t>	</a:t>
            </a:r>
            <a:r>
              <a:rPr lang="en-US" sz="3200" b="0" dirty="0" smtClean="0">
                <a:solidFill>
                  <a:srgbClr val="839496"/>
                </a:solidFill>
                <a:highlight>
                  <a:srgbClr val="FFFFFF"/>
                </a:highlight>
                <a:latin typeface="Consolas"/>
              </a:rPr>
              <a:t>//some implementation</a:t>
            </a:r>
            <a:endParaRPr lang="en-US" sz="3200" b="0" dirty="0">
              <a:solidFill>
                <a:srgbClr val="000000"/>
              </a:solidFill>
              <a:highlight>
                <a:srgbClr val="FFFFFF"/>
              </a:highlight>
              <a:latin typeface="Consolas"/>
            </a:endParaRPr>
          </a:p>
          <a:p>
            <a:r>
              <a:rPr lang="uk-UA" sz="3200" b="0" dirty="0">
                <a:solidFill>
                  <a:srgbClr val="839496"/>
                </a:solidFill>
                <a:highlight>
                  <a:srgbClr val="FFFFFF"/>
                </a:highlight>
                <a:latin typeface="Consolas"/>
              </a:rPr>
              <a:t>}</a:t>
            </a:r>
            <a:endParaRPr lang="uk-UA" sz="3200" b="0" dirty="0">
              <a:solidFill>
                <a:srgbClr val="000000"/>
              </a:solidFill>
              <a:highlight>
                <a:srgbClr val="FFFFFF"/>
              </a:highlight>
              <a:latin typeface="Consolas"/>
            </a:endParaRPr>
          </a:p>
          <a:p>
            <a:endParaRPr lang="uk-UA" sz="3200" b="0" dirty="0">
              <a:solidFill>
                <a:srgbClr val="000000"/>
              </a:solidFill>
              <a:highlight>
                <a:srgbClr val="FFFFFF"/>
              </a:highlight>
              <a:latin typeface="Consolas"/>
            </a:endParaRPr>
          </a:p>
          <a:p>
            <a:r>
              <a:rPr lang="en-US" sz="3200" b="0" dirty="0">
                <a:solidFill>
                  <a:srgbClr val="719A07"/>
                </a:solidFill>
                <a:highlight>
                  <a:srgbClr val="FFFFFF"/>
                </a:highlight>
                <a:latin typeface="Consolas"/>
              </a:rPr>
              <a:t>function</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sealed</a:t>
            </a:r>
            <a:r>
              <a:rPr lang="en-US" sz="3200" b="0" dirty="0">
                <a:solidFill>
                  <a:srgbClr val="839496"/>
                </a:solidFill>
                <a:highlight>
                  <a:srgbClr val="FFFFFF"/>
                </a:highlight>
                <a:latin typeface="Consolas"/>
              </a:rPr>
              <a:t>(</a:t>
            </a:r>
            <a:r>
              <a:rPr lang="en-US" sz="3200" b="0" dirty="0">
                <a:solidFill>
                  <a:srgbClr val="719A07"/>
                </a:solidFill>
                <a:highlight>
                  <a:srgbClr val="FFFFFF"/>
                </a:highlight>
                <a:latin typeface="Consolas"/>
              </a:rPr>
              <a:t>constructor</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657B83"/>
                </a:solidFill>
                <a:highlight>
                  <a:srgbClr val="FFFFFF"/>
                </a:highlight>
                <a:latin typeface="Consolas"/>
              </a:rPr>
              <a:t>Function</a:t>
            </a:r>
            <a:r>
              <a:rPr lang="en-US" sz="3200" b="0" dirty="0">
                <a:solidFill>
                  <a:srgbClr val="839496"/>
                </a:solidFill>
                <a:highlight>
                  <a:srgbClr val="FFFFFF"/>
                </a:highlight>
                <a:latin typeface="Consolas"/>
              </a:rPr>
              <a:t>)</a:t>
            </a:r>
            <a:r>
              <a:rPr lang="en-US" sz="3200" b="0" dirty="0">
                <a:solidFill>
                  <a:srgbClr val="000000"/>
                </a:solidFill>
                <a:highlight>
                  <a:srgbClr val="FFFFFF"/>
                </a:highlight>
                <a:latin typeface="Consolas"/>
              </a:rPr>
              <a:t> </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Object</a:t>
            </a:r>
            <a:r>
              <a:rPr lang="en-US" sz="3200" b="0" dirty="0" err="1">
                <a:solidFill>
                  <a:srgbClr val="839496"/>
                </a:solidFill>
                <a:highlight>
                  <a:srgbClr val="FFFFFF"/>
                </a:highlight>
                <a:latin typeface="Consolas"/>
              </a:rPr>
              <a:t>.</a:t>
            </a:r>
            <a:r>
              <a:rPr lang="en-US" sz="3200" b="0" dirty="0" err="1">
                <a:solidFill>
                  <a:srgbClr val="657B83"/>
                </a:solidFill>
                <a:highlight>
                  <a:srgbClr val="FFFFFF"/>
                </a:highlight>
                <a:latin typeface="Consolas"/>
              </a:rPr>
              <a:t>seal</a:t>
            </a:r>
            <a:r>
              <a:rPr lang="en-US" sz="3200" b="0" dirty="0">
                <a:solidFill>
                  <a:srgbClr val="839496"/>
                </a:solidFill>
                <a:highlight>
                  <a:srgbClr val="FFFFFF"/>
                </a:highlight>
                <a:latin typeface="Consolas"/>
              </a:rPr>
              <a:t>(</a:t>
            </a:r>
            <a:r>
              <a:rPr lang="en-US" sz="3200" b="0" dirty="0">
                <a:solidFill>
                  <a:srgbClr val="719A07"/>
                </a:solidFill>
                <a:highlight>
                  <a:srgbClr val="FFFFFF"/>
                </a:highlight>
                <a:latin typeface="Consolas"/>
              </a:rPr>
              <a:t>constructor</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en-US" sz="3200" b="0" dirty="0">
                <a:solidFill>
                  <a:srgbClr val="000000"/>
                </a:solidFill>
                <a:highlight>
                  <a:srgbClr val="FFFFFF"/>
                </a:highlight>
                <a:latin typeface="Consolas"/>
              </a:rPr>
              <a:t>    </a:t>
            </a:r>
            <a:r>
              <a:rPr lang="en-US" sz="3200" b="0" dirty="0" err="1">
                <a:solidFill>
                  <a:srgbClr val="657B83"/>
                </a:solidFill>
                <a:highlight>
                  <a:srgbClr val="FFFFFF"/>
                </a:highlight>
                <a:latin typeface="Consolas"/>
              </a:rPr>
              <a:t>Object</a:t>
            </a:r>
            <a:r>
              <a:rPr lang="en-US" sz="3200" b="0" dirty="0" err="1">
                <a:solidFill>
                  <a:srgbClr val="839496"/>
                </a:solidFill>
                <a:highlight>
                  <a:srgbClr val="FFFFFF"/>
                </a:highlight>
                <a:latin typeface="Consolas"/>
              </a:rPr>
              <a:t>.</a:t>
            </a:r>
            <a:r>
              <a:rPr lang="en-US" sz="3200" b="0" dirty="0" err="1">
                <a:solidFill>
                  <a:srgbClr val="657B83"/>
                </a:solidFill>
                <a:highlight>
                  <a:srgbClr val="FFFFFF"/>
                </a:highlight>
                <a:latin typeface="Consolas"/>
              </a:rPr>
              <a:t>seal</a:t>
            </a:r>
            <a:r>
              <a:rPr lang="en-US" sz="3200" b="0" dirty="0">
                <a:solidFill>
                  <a:srgbClr val="839496"/>
                </a:solidFill>
                <a:highlight>
                  <a:srgbClr val="FFFFFF"/>
                </a:highlight>
                <a:latin typeface="Consolas"/>
              </a:rPr>
              <a:t>(</a:t>
            </a:r>
            <a:r>
              <a:rPr lang="en-US" sz="3200" b="0" dirty="0" err="1">
                <a:solidFill>
                  <a:srgbClr val="719A07"/>
                </a:solidFill>
                <a:highlight>
                  <a:srgbClr val="FFFFFF"/>
                </a:highlight>
                <a:latin typeface="Consolas"/>
              </a:rPr>
              <a:t>constructor</a:t>
            </a:r>
            <a:r>
              <a:rPr lang="en-US" sz="3200" b="0" dirty="0" err="1">
                <a:solidFill>
                  <a:srgbClr val="839496"/>
                </a:solidFill>
                <a:highlight>
                  <a:srgbClr val="FFFFFF"/>
                </a:highlight>
                <a:latin typeface="Consolas"/>
              </a:rPr>
              <a:t>.</a:t>
            </a:r>
            <a:r>
              <a:rPr lang="en-US" sz="3200" b="0" dirty="0" err="1">
                <a:solidFill>
                  <a:srgbClr val="657B83"/>
                </a:solidFill>
                <a:highlight>
                  <a:srgbClr val="FFFFFF"/>
                </a:highlight>
                <a:latin typeface="Consolas"/>
              </a:rPr>
              <a:t>prototype</a:t>
            </a:r>
            <a:r>
              <a:rPr lang="en-US" sz="3200" b="0" dirty="0">
                <a:solidFill>
                  <a:srgbClr val="839496"/>
                </a:solidFill>
                <a:highlight>
                  <a:srgbClr val="FFFFFF"/>
                </a:highlight>
                <a:latin typeface="Consolas"/>
              </a:rPr>
              <a:t>);</a:t>
            </a:r>
            <a:endParaRPr lang="en-US" sz="3200" b="0" dirty="0">
              <a:solidFill>
                <a:srgbClr val="000000"/>
              </a:solidFill>
              <a:highlight>
                <a:srgbClr val="FFFFFF"/>
              </a:highlight>
              <a:latin typeface="Consolas"/>
            </a:endParaRPr>
          </a:p>
          <a:p>
            <a:r>
              <a:rPr lang="uk-UA" sz="3200" b="0" dirty="0">
                <a:solidFill>
                  <a:srgbClr val="839496"/>
                </a:solidFill>
                <a:highlight>
                  <a:srgbClr val="FFFFFF"/>
                </a:highlight>
                <a:latin typeface="Consolas"/>
              </a:rPr>
              <a:t>}</a:t>
            </a:r>
            <a:endParaRPr lang="en-US" sz="3200" b="0" dirty="0" smtClean="0">
              <a:solidFill>
                <a:srgbClr val="839496"/>
              </a:solidFill>
              <a:highlight>
                <a:srgbClr val="FFFFFF"/>
              </a:highlight>
              <a:latin typeface="Consolas"/>
            </a:endParaRPr>
          </a:p>
        </p:txBody>
      </p:sp>
    </p:spTree>
    <p:extLst>
      <p:ext uri="{BB962C8B-B14F-4D97-AF65-F5344CB8AC3E}">
        <p14:creationId xmlns:p14="http://schemas.microsoft.com/office/powerpoint/2010/main" val="1896199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6" name="Shape 56"/>
          <p:cNvSpPr/>
          <p:nvPr/>
        </p:nvSpPr>
        <p:spPr>
          <a:xfrm>
            <a:off x="2573337" y="3024981"/>
            <a:ext cx="19024582" cy="46434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sz="10000" b="0">
                <a:solidFill>
                  <a:srgbClr val="FFFFFF"/>
                </a:solidFill>
                <a:latin typeface="+mj-lt"/>
                <a:ea typeface="+mj-ea"/>
                <a:cs typeface="+mj-cs"/>
                <a:sym typeface="Open Sans Semibold"/>
              </a:defRPr>
            </a:lvl1pPr>
          </a:lstStyle>
          <a:p>
            <a:pPr lvl="0">
              <a:defRPr sz="1800">
                <a:solidFill>
                  <a:srgbClr val="000000"/>
                </a:solidFill>
              </a:defRPr>
            </a:pPr>
            <a:r>
              <a:rPr lang="en-US" sz="80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Development ecosystem</a:t>
            </a:r>
            <a:endParaRPr sz="8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1212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smtClean="0">
                <a:solidFill>
                  <a:srgbClr val="424242"/>
                </a:solidFill>
              </a:rPr>
              <a:t>Development</a:t>
            </a:r>
            <a:r>
              <a:rPr lang="en-US" sz="6600" b="0" dirty="0" smtClean="0">
                <a:solidFill>
                  <a:srgbClr val="424242"/>
                </a:solidFill>
              </a:rPr>
              <a:t>|</a:t>
            </a:r>
            <a:r>
              <a:rPr lang="en-US" sz="6600" b="1" dirty="0" smtClean="0">
                <a:solidFill>
                  <a:srgbClr val="424242"/>
                </a:solidFill>
              </a:rPr>
              <a:t> </a:t>
            </a:r>
            <a:r>
              <a:rPr lang="en-US" sz="6000" dirty="0" smtClean="0">
                <a:solidFill>
                  <a:schemeClr val="accent1">
                    <a:lumMod val="60000"/>
                    <a:lumOff val="40000"/>
                  </a:schemeClr>
                </a:solidFill>
              </a:rPr>
              <a:t>Tools</a:t>
            </a:r>
            <a:endParaRPr sz="6000" b="1" dirty="0">
              <a:solidFill>
                <a:schemeClr val="accent1">
                  <a:lumMod val="60000"/>
                  <a:lumOff val="40000"/>
                </a:schemeClr>
              </a:solidFill>
            </a:endParaRPr>
          </a:p>
        </p:txBody>
      </p:sp>
      <p:pic>
        <p:nvPicPr>
          <p:cNvPr id="13" name="Picture 7" descr="https://upload.wikimedia.org/wikipedia/commons/thumb/e/e4/Visual_Studio_2013_Logo.svg/990px-Visual_Studio_2013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249" y="2104984"/>
            <a:ext cx="2650026" cy="2741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p:cNvPicPr>
          <p:nvPr/>
        </p:nvPicPr>
        <p:blipFill>
          <a:blip r:embed="rId3"/>
          <a:stretch>
            <a:fillRect/>
          </a:stretch>
        </p:blipFill>
        <p:spPr>
          <a:xfrm>
            <a:off x="3080047" y="7261850"/>
            <a:ext cx="2686987" cy="2686987"/>
          </a:xfrm>
          <a:prstGeom prst="rect">
            <a:avLst/>
          </a:prstGeom>
        </p:spPr>
      </p:pic>
      <p:pic>
        <p:nvPicPr>
          <p:cNvPr id="15" name="Picture 9" descr="http://static.grayghostvisuals.com/imgblog/st2-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506" y="2087562"/>
            <a:ext cx="3061252" cy="3061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upload.wikimedia.org/wikipedia/commons/thumb/8/80/Atom_editor_logo.svg/1118px-Atom_editor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16384" y="2004164"/>
            <a:ext cx="3411324" cy="31245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p:cNvPicPr>
            <a:picLocks noChangeAspect="1"/>
          </p:cNvPicPr>
          <p:nvPr/>
        </p:nvPicPr>
        <p:blipFill>
          <a:blip r:embed="rId6">
            <a:clrChange>
              <a:clrFrom>
                <a:srgbClr val="FFFFFF"/>
              </a:clrFrom>
              <a:clrTo>
                <a:srgbClr val="FFFFFF">
                  <a:alpha val="0"/>
                </a:srgbClr>
              </a:clrTo>
            </a:clrChange>
          </a:blip>
          <a:stretch>
            <a:fillRect/>
          </a:stretch>
        </p:blipFill>
        <p:spPr>
          <a:xfrm>
            <a:off x="7962632" y="6783547"/>
            <a:ext cx="3243126" cy="3165290"/>
          </a:xfrm>
          <a:prstGeom prst="rect">
            <a:avLst/>
          </a:prstGeom>
        </p:spPr>
      </p:pic>
      <p:pic>
        <p:nvPicPr>
          <p:cNvPr id="18" name="Picture 16" descr="http://s27.postimg.org/fgvlqyyb7/webstorm_logo_400x400.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21628" y="1789704"/>
            <a:ext cx="3256918" cy="32569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s://upload.wikimedia.org/wikipedia/commons/thumb/9/9f/Vimlogo.svg/605px-Vimlogo.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44916" y="6920213"/>
            <a:ext cx="3079422" cy="30845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codesters.org/media/topics/ema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52948" y="7374102"/>
            <a:ext cx="2574735" cy="257473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47707" y="5283615"/>
            <a:ext cx="3751668" cy="904863"/>
          </a:xfrm>
          <a:prstGeom prst="rect">
            <a:avLst/>
          </a:prstGeom>
          <a:noFill/>
        </p:spPr>
        <p:txBody>
          <a:bodyPr wrap="none" lIns="182880" tIns="146304" rIns="182880" bIns="146304" rtlCol="0">
            <a:spAutoFit/>
          </a:bodyPr>
          <a:lstStyle>
            <a:lvl1pPr marL="0" marR="0" lvl="0" indent="0" algn="ctr" defTabSz="932742" rtl="0" eaLnBrk="1" fontAlgn="auto" latinLnBrk="0" hangingPunct="1">
              <a:lnSpc>
                <a:spcPct val="90000"/>
              </a:lnSpc>
              <a:spcBef>
                <a:spcPts val="0"/>
              </a:spcBef>
              <a:spcAft>
                <a:spcPts val="600"/>
              </a:spcAft>
              <a:buClrTx/>
              <a:buSzTx/>
              <a:buFontTx/>
              <a:buNone/>
              <a:tabLst/>
              <a:defRPr kumimoji="0" sz="4400" b="0" i="0" u="none" strike="noStrike" kern="1200" cap="none" spc="0" normalizeH="0" baseline="0">
                <a:ln>
                  <a:noFill/>
                </a:ln>
                <a:gradFill>
                  <a:gsLst>
                    <a:gs pos="2917">
                      <a:srgbClr val="505050"/>
                    </a:gs>
                    <a:gs pos="30000">
                      <a:srgbClr val="505050"/>
                    </a:gs>
                  </a:gsLst>
                  <a:lin ang="5400000" scaled="0"/>
                </a:gra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r>
              <a:rPr lang="en-US" dirty="0"/>
              <a:t>Visual Studio</a:t>
            </a:r>
          </a:p>
        </p:txBody>
      </p:sp>
      <p:sp>
        <p:nvSpPr>
          <p:cNvPr id="22" name="TextBox 21"/>
          <p:cNvSpPr txBox="1"/>
          <p:nvPr/>
        </p:nvSpPr>
        <p:spPr>
          <a:xfrm>
            <a:off x="7732032" y="5298449"/>
            <a:ext cx="3713837" cy="904863"/>
          </a:xfrm>
          <a:prstGeom prst="rect">
            <a:avLst/>
          </a:prstGeom>
          <a:noFill/>
        </p:spPr>
        <p:txBody>
          <a:bodyPr wrap="none" lIns="182880" tIns="146304" rIns="182880" bIns="146304" rtlCol="0">
            <a:spAutoFit/>
          </a:bodyPr>
          <a:lstStyle>
            <a:lvl1pPr marL="0" marR="0" lvl="0" indent="0" algn="ctr" defTabSz="932742" rtl="0" eaLnBrk="1" fontAlgn="auto" latinLnBrk="0" hangingPunct="1">
              <a:lnSpc>
                <a:spcPct val="90000"/>
              </a:lnSpc>
              <a:spcBef>
                <a:spcPts val="0"/>
              </a:spcBef>
              <a:spcAft>
                <a:spcPts val="600"/>
              </a:spcAft>
              <a:buClrTx/>
              <a:buSzTx/>
              <a:buFontTx/>
              <a:buNone/>
              <a:tabLst/>
              <a:defRPr kumimoji="0" sz="4400" b="0" i="0" u="none" strike="noStrike" kern="1200" cap="none" spc="0" normalizeH="0" baseline="0">
                <a:ln>
                  <a:noFill/>
                </a:ln>
                <a:gradFill>
                  <a:gsLst>
                    <a:gs pos="2917">
                      <a:srgbClr val="505050"/>
                    </a:gs>
                    <a:gs pos="30000">
                      <a:srgbClr val="505050"/>
                    </a:gs>
                  </a:gsLst>
                  <a:lin ang="5400000" scaled="0"/>
                </a:gra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r>
              <a:rPr lang="en-US" dirty="0"/>
              <a:t>Sublime Text</a:t>
            </a:r>
          </a:p>
        </p:txBody>
      </p:sp>
      <p:sp>
        <p:nvSpPr>
          <p:cNvPr id="23" name="TextBox 22"/>
          <p:cNvSpPr txBox="1"/>
          <p:nvPr/>
        </p:nvSpPr>
        <p:spPr>
          <a:xfrm>
            <a:off x="14026448" y="5298450"/>
            <a:ext cx="1791196" cy="904863"/>
          </a:xfrm>
          <a:prstGeom prst="rect">
            <a:avLst/>
          </a:prstGeom>
          <a:noFill/>
        </p:spPr>
        <p:txBody>
          <a:bodyPr wrap="none" lIns="182880" tIns="146304" rIns="182880" bIns="146304" rtlCol="0">
            <a:spAutoFit/>
          </a:bodyPr>
          <a:lstStyle>
            <a:lvl1pPr marL="0" marR="0" lvl="0" indent="0" algn="ctr" defTabSz="932742" rtl="0" eaLnBrk="1" fontAlgn="auto" latinLnBrk="0" hangingPunct="1">
              <a:lnSpc>
                <a:spcPct val="90000"/>
              </a:lnSpc>
              <a:spcBef>
                <a:spcPts val="0"/>
              </a:spcBef>
              <a:spcAft>
                <a:spcPts val="600"/>
              </a:spcAft>
              <a:buClrTx/>
              <a:buSzTx/>
              <a:buFontTx/>
              <a:buNone/>
              <a:tabLst/>
              <a:defRPr kumimoji="0" sz="4400" b="0" i="0" u="none" strike="noStrike" kern="1200" cap="none" spc="0" normalizeH="0" baseline="0">
                <a:ln>
                  <a:noFill/>
                </a:ln>
                <a:gradFill>
                  <a:gsLst>
                    <a:gs pos="2917">
                      <a:srgbClr val="505050"/>
                    </a:gs>
                    <a:gs pos="30000">
                      <a:srgbClr val="505050"/>
                    </a:gs>
                  </a:gsLst>
                  <a:lin ang="5400000" scaled="0"/>
                </a:gra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r>
              <a:rPr lang="en-US" dirty="0"/>
              <a:t>Atom</a:t>
            </a:r>
          </a:p>
        </p:txBody>
      </p:sp>
      <p:sp>
        <p:nvSpPr>
          <p:cNvPr id="24" name="TextBox 23"/>
          <p:cNvSpPr txBox="1"/>
          <p:nvPr/>
        </p:nvSpPr>
        <p:spPr>
          <a:xfrm>
            <a:off x="18277065" y="5283616"/>
            <a:ext cx="3147273" cy="904863"/>
          </a:xfrm>
          <a:prstGeom prst="rect">
            <a:avLst/>
          </a:prstGeom>
          <a:noFill/>
        </p:spPr>
        <p:txBody>
          <a:bodyPr wrap="non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4400" b="0" i="0" u="none" strike="noStrike" kern="1200" cap="none" spc="0" normalizeH="0" baseline="0" noProof="0" dirty="0" err="1" smtClean="0">
                <a:ln>
                  <a:noFill/>
                </a:ln>
                <a:gradFill>
                  <a:gsLst>
                    <a:gs pos="2917">
                      <a:srgbClr val="505050"/>
                    </a:gs>
                    <a:gs pos="30000">
                      <a:srgbClr val="505050"/>
                    </a:gs>
                  </a:gsLst>
                  <a:lin ang="5400000" scaled="0"/>
                </a:gradFill>
                <a:effectLst/>
                <a:uLnTx/>
                <a:uFillTx/>
                <a:latin typeface="Open Sans" panose="020B0606030504020204" pitchFamily="34" charset="0"/>
                <a:ea typeface="Open Sans" panose="020B0606030504020204" pitchFamily="34" charset="0"/>
                <a:cs typeface="Open Sans" panose="020B0606030504020204" pitchFamily="34" charset="0"/>
              </a:rPr>
              <a:t>WebStorm</a:t>
            </a:r>
            <a:endParaRPr kumimoji="0" lang="en-US" sz="4400" b="0" i="0" u="none" strike="noStrike" kern="1200" cap="none" spc="0" normalizeH="0" baseline="0" noProof="0" dirty="0" smtClean="0">
              <a:ln>
                <a:noFill/>
              </a:ln>
              <a:gradFill>
                <a:gsLst>
                  <a:gs pos="2917">
                    <a:srgbClr val="505050"/>
                  </a:gs>
                  <a:gs pos="30000">
                    <a:srgbClr val="505050"/>
                  </a:gs>
                </a:gsLst>
                <a:lin ang="5400000" scaled="0"/>
              </a:gra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p:cNvSpPr txBox="1"/>
          <p:nvPr/>
        </p:nvSpPr>
        <p:spPr>
          <a:xfrm>
            <a:off x="2217085" y="10757233"/>
            <a:ext cx="5256888" cy="904863"/>
          </a:xfrm>
          <a:prstGeom prst="rect">
            <a:avLst/>
          </a:prstGeom>
          <a:noFill/>
        </p:spPr>
        <p:txBody>
          <a:bodyPr wrap="none" lIns="182880" tIns="146304" rIns="182880" bIns="146304" rtlCol="0">
            <a:spAutoFit/>
          </a:bodyPr>
          <a:lstStyle>
            <a:lvl1pPr marL="0" marR="0" lvl="0" indent="0" algn="ctr" defTabSz="932742" rtl="0" eaLnBrk="1" fontAlgn="auto" latinLnBrk="0" hangingPunct="1">
              <a:lnSpc>
                <a:spcPct val="90000"/>
              </a:lnSpc>
              <a:spcBef>
                <a:spcPts val="0"/>
              </a:spcBef>
              <a:spcAft>
                <a:spcPts val="600"/>
              </a:spcAft>
              <a:buClrTx/>
              <a:buSzTx/>
              <a:buFontTx/>
              <a:buNone/>
              <a:tabLst/>
              <a:defRPr kumimoji="0" sz="4400" b="0" i="0" u="none" strike="noStrike" kern="1200" cap="none" spc="0" normalizeH="0" baseline="0">
                <a:ln>
                  <a:noFill/>
                </a:ln>
                <a:gradFill>
                  <a:gsLst>
                    <a:gs pos="2917">
                      <a:srgbClr val="505050"/>
                    </a:gs>
                    <a:gs pos="30000">
                      <a:srgbClr val="505050"/>
                    </a:gs>
                  </a:gsLst>
                  <a:lin ang="5400000" scaled="0"/>
                </a:gra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r>
              <a:rPr lang="en-US" dirty="0"/>
              <a:t>Visual Studio Code</a:t>
            </a:r>
          </a:p>
        </p:txBody>
      </p:sp>
      <p:sp>
        <p:nvSpPr>
          <p:cNvPr id="30" name="TextBox 29"/>
          <p:cNvSpPr txBox="1"/>
          <p:nvPr/>
        </p:nvSpPr>
        <p:spPr>
          <a:xfrm>
            <a:off x="8590380" y="10684845"/>
            <a:ext cx="2169505" cy="904863"/>
          </a:xfrm>
          <a:prstGeom prst="rect">
            <a:avLst/>
          </a:prstGeom>
          <a:noFill/>
        </p:spPr>
        <p:txBody>
          <a:bodyPr wrap="non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lang="en-US" sz="44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Eclipse</a:t>
            </a:r>
          </a:p>
        </p:txBody>
      </p:sp>
      <p:sp>
        <p:nvSpPr>
          <p:cNvPr id="31" name="TextBox 30"/>
          <p:cNvSpPr txBox="1"/>
          <p:nvPr/>
        </p:nvSpPr>
        <p:spPr>
          <a:xfrm>
            <a:off x="14010065" y="10577184"/>
            <a:ext cx="2060500" cy="904863"/>
          </a:xfrm>
          <a:prstGeom prst="rect">
            <a:avLst/>
          </a:prstGeom>
          <a:noFill/>
        </p:spPr>
        <p:txBody>
          <a:bodyPr wrap="non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lang="en-US" sz="4400" b="0" kern="1200" dirty="0" err="1">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Emacs</a:t>
            </a:r>
            <a:endParaRPr lang="en-US" sz="44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p:cNvSpPr txBox="1"/>
          <p:nvPr/>
        </p:nvSpPr>
        <p:spPr>
          <a:xfrm>
            <a:off x="19198220" y="10577185"/>
            <a:ext cx="1372813" cy="904863"/>
          </a:xfrm>
          <a:prstGeom prst="rect">
            <a:avLst/>
          </a:prstGeom>
          <a:noFill/>
        </p:spPr>
        <p:txBody>
          <a:bodyPr wrap="none" lIns="182880" tIns="146304" rIns="182880" bIns="146304" rtlCol="0">
            <a:spAutoFit/>
          </a:bodyPr>
          <a:lstStyle>
            <a:lvl1pPr marL="0" marR="0" lvl="0" indent="0" algn="ctr" defTabSz="932742" rtl="0" eaLnBrk="1" fontAlgn="auto" latinLnBrk="0" hangingPunct="1">
              <a:lnSpc>
                <a:spcPct val="90000"/>
              </a:lnSpc>
              <a:spcBef>
                <a:spcPts val="0"/>
              </a:spcBef>
              <a:spcAft>
                <a:spcPts val="600"/>
              </a:spcAft>
              <a:buClrTx/>
              <a:buSzTx/>
              <a:buFontTx/>
              <a:buNone/>
              <a:tabLst/>
              <a:defRPr kumimoji="0" sz="4400" b="0" i="0" u="none" strike="noStrike" kern="1200" cap="none" spc="0" normalizeH="0" baseline="0">
                <a:ln>
                  <a:noFill/>
                </a:ln>
                <a:gradFill>
                  <a:gsLst>
                    <a:gs pos="2917">
                      <a:srgbClr val="505050"/>
                    </a:gs>
                    <a:gs pos="30000">
                      <a:srgbClr val="505050"/>
                    </a:gs>
                  </a:gsLst>
                  <a:lin ang="5400000" scaled="0"/>
                </a:gra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r>
              <a:rPr lang="en-US" dirty="0"/>
              <a:t>Vim</a:t>
            </a:r>
          </a:p>
        </p:txBody>
      </p:sp>
    </p:spTree>
    <p:extLst>
      <p:ext uri="{BB962C8B-B14F-4D97-AF65-F5344CB8AC3E}">
        <p14:creationId xmlns:p14="http://schemas.microsoft.com/office/powerpoint/2010/main" val="108722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smtClean="0">
                <a:solidFill>
                  <a:srgbClr val="424242"/>
                </a:solidFill>
              </a:rPr>
              <a:t>Development</a:t>
            </a:r>
            <a:r>
              <a:rPr lang="en-US" sz="6600" b="0" dirty="0" smtClean="0">
                <a:solidFill>
                  <a:srgbClr val="424242"/>
                </a:solidFill>
              </a:rPr>
              <a:t>|</a:t>
            </a:r>
            <a:r>
              <a:rPr lang="en-US" sz="6600" b="1" dirty="0" smtClean="0">
                <a:solidFill>
                  <a:srgbClr val="424242"/>
                </a:solidFill>
              </a:rPr>
              <a:t> </a:t>
            </a:r>
            <a:r>
              <a:rPr lang="en-US" sz="6000" dirty="0" smtClean="0">
                <a:solidFill>
                  <a:schemeClr val="accent1">
                    <a:lumMod val="60000"/>
                    <a:lumOff val="40000"/>
                  </a:schemeClr>
                </a:solidFill>
              </a:rPr>
              <a:t>Community</a:t>
            </a:r>
            <a:endParaRPr sz="6000" b="1" dirty="0">
              <a:solidFill>
                <a:schemeClr val="accent1">
                  <a:lumMod val="60000"/>
                  <a:lumOff val="40000"/>
                </a:schemeClr>
              </a:solidFill>
            </a:endParaRPr>
          </a:p>
        </p:txBody>
      </p:sp>
      <p:sp>
        <p:nvSpPr>
          <p:cNvPr id="25" name="TextBox 24"/>
          <p:cNvSpPr txBox="1"/>
          <p:nvPr/>
        </p:nvSpPr>
        <p:spPr>
          <a:xfrm>
            <a:off x="1400173" y="2324100"/>
            <a:ext cx="21402675" cy="96202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algn="l" rtl="0" latinLnBrk="1" hangingPunct="0">
              <a:lnSpc>
                <a:spcPct val="150000"/>
              </a:lnSpc>
            </a:pPr>
            <a:r>
              <a:rPr lang="en-US" sz="5400" b="0" dirty="0" smtClean="0">
                <a:solidFill>
                  <a:schemeClr val="accent1">
                    <a:lumMod val="60000"/>
                    <a:lumOff val="40000"/>
                  </a:schemeClr>
                </a:solidFill>
              </a:rPr>
              <a:t>GitHub</a:t>
            </a:r>
          </a:p>
          <a:p>
            <a:pPr algn="l" rtl="0" latinLnBrk="1" hangingPunct="0">
              <a:lnSpc>
                <a:spcPct val="150000"/>
              </a:lnSpc>
            </a:pPr>
            <a:r>
              <a:rPr lang="en-US" sz="4000" b="0" dirty="0"/>
              <a:t>3,800+ commits in the last year</a:t>
            </a:r>
          </a:p>
          <a:p>
            <a:pPr algn="l" rtl="0" latinLnBrk="1" hangingPunct="0">
              <a:lnSpc>
                <a:spcPct val="150000"/>
              </a:lnSpc>
            </a:pPr>
            <a:r>
              <a:rPr lang="en-US" sz="4000" b="0" dirty="0"/>
              <a:t>1,200+ forks</a:t>
            </a:r>
          </a:p>
          <a:p>
            <a:pPr algn="l" rtl="0" latinLnBrk="1" hangingPunct="0">
              <a:lnSpc>
                <a:spcPct val="150000"/>
              </a:lnSpc>
            </a:pPr>
            <a:r>
              <a:rPr lang="en-US" sz="4000" b="0" dirty="0"/>
              <a:t>10,000+ stars</a:t>
            </a:r>
            <a:endParaRPr lang="en-US" sz="4000" b="0" dirty="0" smtClean="0"/>
          </a:p>
          <a:p>
            <a:pPr algn="l" rtl="0" latinLnBrk="1" hangingPunct="0">
              <a:lnSpc>
                <a:spcPct val="150000"/>
              </a:lnSpc>
            </a:pPr>
            <a:r>
              <a:rPr lang="en-US" sz="5400" b="0" dirty="0" smtClean="0">
                <a:solidFill>
                  <a:schemeClr val="accent1">
                    <a:lumMod val="60000"/>
                    <a:lumOff val="40000"/>
                  </a:schemeClr>
                </a:solidFill>
              </a:rPr>
              <a:t>Stack Overflow</a:t>
            </a:r>
            <a:endParaRPr lang="en-US" sz="5400" b="0" dirty="0">
              <a:solidFill>
                <a:schemeClr val="accent1">
                  <a:lumMod val="60000"/>
                  <a:lumOff val="40000"/>
                </a:schemeClr>
              </a:solidFill>
            </a:endParaRPr>
          </a:p>
          <a:p>
            <a:pPr algn="l" rtl="0" latinLnBrk="1" hangingPunct="0">
              <a:lnSpc>
                <a:spcPct val="150000"/>
              </a:lnSpc>
            </a:pPr>
            <a:r>
              <a:rPr lang="en-US" sz="4000" b="0" dirty="0"/>
              <a:t>8,000+ questions, up more than 2x in the last </a:t>
            </a:r>
            <a:r>
              <a:rPr lang="en-US" sz="4000" b="0" dirty="0" smtClean="0"/>
              <a:t>year</a:t>
            </a:r>
          </a:p>
          <a:p>
            <a:pPr algn="l" rtl="0" latinLnBrk="1" hangingPunct="0">
              <a:lnSpc>
                <a:spcPct val="150000"/>
              </a:lnSpc>
            </a:pPr>
            <a:r>
              <a:rPr lang="en-US" sz="5400" b="0" dirty="0">
                <a:solidFill>
                  <a:schemeClr val="accent1">
                    <a:lumMod val="60000"/>
                    <a:lumOff val="40000"/>
                  </a:schemeClr>
                </a:solidFill>
              </a:rPr>
              <a:t>Stack Overflow</a:t>
            </a:r>
          </a:p>
          <a:p>
            <a:pPr algn="l" rtl="0" latinLnBrk="1" hangingPunct="0">
              <a:lnSpc>
                <a:spcPct val="150000"/>
              </a:lnSpc>
            </a:pPr>
            <a:r>
              <a:rPr lang="en-US" sz="4000" b="0" dirty="0"/>
              <a:t>1,600+ .</a:t>
            </a:r>
            <a:r>
              <a:rPr lang="en-US" sz="4000" b="0" dirty="0" err="1"/>
              <a:t>d.ts</a:t>
            </a:r>
            <a:r>
              <a:rPr lang="en-US" sz="4000" b="0" dirty="0"/>
              <a:t> declaration files, up 2x in the last year</a:t>
            </a:r>
            <a:endParaRPr kumimoji="0" lang="uk-UA" sz="4000" b="0" i="0" u="none" strike="noStrike" cap="none" spc="0" normalizeH="0" baseline="0" dirty="0">
              <a:ln>
                <a:noFill/>
              </a:ln>
              <a:solidFill>
                <a:srgbClr val="424242"/>
              </a:solidFill>
              <a:effectLst/>
              <a:uFillTx/>
              <a:sym typeface="Open Sans"/>
            </a:endParaRPr>
          </a:p>
        </p:txBody>
      </p:sp>
    </p:spTree>
    <p:extLst>
      <p:ext uri="{BB962C8B-B14F-4D97-AF65-F5344CB8AC3E}">
        <p14:creationId xmlns:p14="http://schemas.microsoft.com/office/powerpoint/2010/main" val="1277753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smtClean="0">
                <a:solidFill>
                  <a:srgbClr val="424242"/>
                </a:solidFill>
              </a:rPr>
              <a:t>Development</a:t>
            </a:r>
            <a:r>
              <a:rPr lang="en-US" sz="6600" b="0" dirty="0" smtClean="0">
                <a:solidFill>
                  <a:srgbClr val="424242"/>
                </a:solidFill>
              </a:rPr>
              <a:t>|</a:t>
            </a:r>
            <a:r>
              <a:rPr lang="en-US" sz="6600" b="1" dirty="0" smtClean="0">
                <a:solidFill>
                  <a:srgbClr val="424242"/>
                </a:solidFill>
              </a:rPr>
              <a:t> </a:t>
            </a:r>
            <a:r>
              <a:rPr lang="en-US" sz="6000" dirty="0" smtClean="0">
                <a:solidFill>
                  <a:schemeClr val="accent1">
                    <a:lumMod val="60000"/>
                    <a:lumOff val="40000"/>
                  </a:schemeClr>
                </a:solidFill>
              </a:rPr>
              <a:t>Adoption</a:t>
            </a:r>
            <a:endParaRPr sz="6000" b="1" dirty="0">
              <a:solidFill>
                <a:schemeClr val="accent1">
                  <a:lumMod val="60000"/>
                  <a:lumOff val="40000"/>
                </a:schemeClr>
              </a:solidFill>
            </a:endParaRPr>
          </a:p>
        </p:txBody>
      </p:sp>
      <p:pic>
        <p:nvPicPr>
          <p:cNvPr id="4" name="Picture 4"/>
          <p:cNvPicPr>
            <a:picLocks noChangeAspect="1"/>
          </p:cNvPicPr>
          <p:nvPr/>
        </p:nvPicPr>
        <p:blipFill>
          <a:blip r:embed="rId2">
            <a:clrChange>
              <a:clrFrom>
                <a:srgbClr val="FFFFFF"/>
              </a:clrFrom>
              <a:clrTo>
                <a:srgbClr val="FFFFFF">
                  <a:alpha val="0"/>
                </a:srgbClr>
              </a:clrTo>
            </a:clrChange>
          </a:blip>
          <a:stretch>
            <a:fillRect/>
          </a:stretch>
        </p:blipFill>
        <p:spPr>
          <a:xfrm>
            <a:off x="1531937" y="2449511"/>
            <a:ext cx="21196512" cy="8780463"/>
          </a:xfrm>
          <a:prstGeom prst="rect">
            <a:avLst/>
          </a:prstGeom>
          <a:ln>
            <a:solidFill>
              <a:schemeClr val="bg1">
                <a:lumMod val="85000"/>
              </a:schemeClr>
            </a:solidFill>
          </a:ln>
        </p:spPr>
      </p:pic>
    </p:spTree>
    <p:extLst>
      <p:ext uri="{BB962C8B-B14F-4D97-AF65-F5344CB8AC3E}">
        <p14:creationId xmlns:p14="http://schemas.microsoft.com/office/powerpoint/2010/main" val="969941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6" name="Shape 56"/>
          <p:cNvSpPr/>
          <p:nvPr/>
        </p:nvSpPr>
        <p:spPr>
          <a:xfrm>
            <a:off x="2573337" y="3024981"/>
            <a:ext cx="19024582" cy="46434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sz="10000" b="0">
                <a:solidFill>
                  <a:srgbClr val="FFFFFF"/>
                </a:solidFill>
                <a:latin typeface="+mj-lt"/>
                <a:ea typeface="+mj-ea"/>
                <a:cs typeface="+mj-cs"/>
                <a:sym typeface="Open Sans Semibold"/>
              </a:defRPr>
            </a:lvl1pPr>
          </a:lstStyle>
          <a:p>
            <a:pPr lvl="0">
              <a:defRPr sz="1800">
                <a:solidFill>
                  <a:srgbClr val="000000"/>
                </a:solidFill>
              </a:defRPr>
            </a:pPr>
            <a:r>
              <a:rPr lang="en-US" sz="8000" dirty="0" err="1" smtClean="0">
                <a:solidFill>
                  <a:srgbClr val="FFFFFF"/>
                </a:solidFill>
                <a:latin typeface="Open Sans" panose="020B0606030504020204" pitchFamily="34" charset="0"/>
                <a:ea typeface="Open Sans" panose="020B0606030504020204" pitchFamily="34" charset="0"/>
                <a:cs typeface="Open Sans" panose="020B0606030504020204" pitchFamily="34" charset="0"/>
              </a:rPr>
              <a:t>TypeScript</a:t>
            </a:r>
            <a:r>
              <a:rPr lang="en-US" sz="80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 Who, when and why?</a:t>
            </a:r>
            <a:endParaRPr sz="8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0134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a:t>Development</a:t>
            </a:r>
            <a:r>
              <a:rPr lang="en-US" sz="7200" b="0" dirty="0"/>
              <a:t>|</a:t>
            </a:r>
            <a:r>
              <a:rPr lang="en-US" sz="7200" dirty="0"/>
              <a:t> </a:t>
            </a:r>
            <a:r>
              <a:rPr lang="en-US" b="0" dirty="0" smtClean="0">
                <a:solidFill>
                  <a:schemeClr val="accent1">
                    <a:lumMod val="60000"/>
                    <a:lumOff val="40000"/>
                  </a:schemeClr>
                </a:solidFill>
              </a:rPr>
              <a:t>Frameworks</a:t>
            </a:r>
            <a:endParaRPr lang="en-US" b="0" dirty="0"/>
          </a:p>
        </p:txBody>
      </p:sp>
      <p:sp>
        <p:nvSpPr>
          <p:cNvPr id="6" name="TextBox 5"/>
          <p:cNvSpPr txBox="1"/>
          <p:nvPr/>
        </p:nvSpPr>
        <p:spPr>
          <a:xfrm>
            <a:off x="3377155" y="2823516"/>
            <a:ext cx="20174197" cy="11310307"/>
          </a:xfrm>
          <a:prstGeom prst="rect">
            <a:avLst/>
          </a:prstGeom>
          <a:noFill/>
        </p:spPr>
        <p:txBody>
          <a:bodyPr wrap="square" lIns="358573" tIns="286858" rIns="358573" bIns="286858" rtlCol="0">
            <a:spAutoFit/>
          </a:bodyPr>
          <a:lstStyle/>
          <a:p>
            <a:pPr algn="l" defTabSz="1828827" rtl="0">
              <a:lnSpc>
                <a:spcPct val="90000"/>
              </a:lnSpc>
              <a:spcBef>
                <a:spcPct val="20000"/>
              </a:spcBef>
              <a:buSzPct val="90000"/>
              <a:defRPr/>
            </a:pPr>
            <a:r>
              <a:rPr lang="en-US" sz="3100" b="0" kern="1200" dirty="0">
                <a:gradFill>
                  <a:gsLst>
                    <a:gs pos="1250">
                      <a:srgbClr val="505050"/>
                    </a:gs>
                    <a:gs pos="100000">
                      <a:srgbClr val="505050"/>
                    </a:gs>
                  </a:gsLst>
                  <a:lin ang="5400000" scaled="0"/>
                </a:gradFill>
                <a:latin typeface="Segoe UI"/>
                <a:ea typeface="+mn-ea"/>
                <a:cs typeface="+mn-cs"/>
              </a:rPr>
              <a:t>“With TypeScript, several of our team members have said things like “I now actually understand most of our own code!” because they can easily traverse it and understand relationships much better.”</a:t>
            </a:r>
          </a:p>
          <a:p>
            <a:pPr algn="r" defTabSz="1828827" rtl="0">
              <a:lnSpc>
                <a:spcPct val="90000"/>
              </a:lnSpc>
              <a:spcBef>
                <a:spcPct val="20000"/>
              </a:spcBef>
              <a:buSzPct val="90000"/>
              <a:defRPr/>
            </a:pPr>
            <a:r>
              <a:rPr lang="en-US" sz="2700" b="0" i="1" kern="1200" dirty="0">
                <a:gradFill>
                  <a:gsLst>
                    <a:gs pos="1250">
                      <a:srgbClr val="505050"/>
                    </a:gs>
                    <a:gs pos="100000">
                      <a:srgbClr val="505050"/>
                    </a:gs>
                  </a:gsLst>
                  <a:lin ang="5400000" scaled="0"/>
                </a:gradFill>
                <a:latin typeface="Segoe UI"/>
                <a:ea typeface="+mn-ea"/>
                <a:cs typeface="+mn-cs"/>
              </a:rPr>
              <a:t>-- Brad Green, Engineering Director at Google</a:t>
            </a:r>
          </a:p>
          <a:p>
            <a:pPr algn="l" defTabSz="1828827" rtl="0">
              <a:lnSpc>
                <a:spcPct val="90000"/>
              </a:lnSpc>
              <a:spcBef>
                <a:spcPct val="20000"/>
              </a:spcBef>
              <a:buSzPct val="90000"/>
              <a:defRPr/>
            </a:pPr>
            <a:endParaRPr lang="en-US" sz="3100" b="0" i="1" kern="1200" dirty="0">
              <a:gradFill>
                <a:gsLst>
                  <a:gs pos="1250">
                    <a:srgbClr val="505050"/>
                  </a:gs>
                  <a:gs pos="100000">
                    <a:srgbClr val="505050"/>
                  </a:gs>
                </a:gsLst>
                <a:lin ang="5400000" scaled="0"/>
              </a:gradFill>
              <a:latin typeface="Segoe UI"/>
              <a:ea typeface="Calibri" panose="020F0502020204030204" pitchFamily="34" charset="0"/>
              <a:cs typeface="+mn-cs"/>
            </a:endParaRPr>
          </a:p>
          <a:p>
            <a:pPr algn="l" defTabSz="1828827" rtl="0">
              <a:lnSpc>
                <a:spcPct val="90000"/>
              </a:lnSpc>
              <a:spcBef>
                <a:spcPct val="20000"/>
              </a:spcBef>
              <a:buSzPct val="90000"/>
              <a:defRPr/>
            </a:pPr>
            <a:r>
              <a:rPr lang="en-US" sz="3100" b="0" kern="1200" dirty="0">
                <a:gradFill>
                  <a:gsLst>
                    <a:gs pos="1250">
                      <a:srgbClr val="505050"/>
                    </a:gs>
                    <a:gs pos="100000">
                      <a:srgbClr val="505050"/>
                    </a:gs>
                  </a:gsLst>
                  <a:lin ang="5400000" scaled="0"/>
                </a:gradFill>
                <a:latin typeface="Segoe UI"/>
                <a:ea typeface="Calibri" panose="020F0502020204030204" pitchFamily="34" charset="0"/>
                <a:cs typeface="+mn-cs"/>
              </a:rPr>
              <a:t>“One of </a:t>
            </a:r>
            <a:r>
              <a:rPr lang="en-US" sz="3100" b="0" kern="1200" dirty="0" err="1">
                <a:gradFill>
                  <a:gsLst>
                    <a:gs pos="1250">
                      <a:srgbClr val="505050"/>
                    </a:gs>
                    <a:gs pos="100000">
                      <a:srgbClr val="505050"/>
                    </a:gs>
                  </a:gsLst>
                  <a:lin ang="5400000" scaled="0"/>
                </a:gradFill>
                <a:latin typeface="Segoe UI"/>
                <a:ea typeface="Calibri" panose="020F0502020204030204" pitchFamily="34" charset="0"/>
                <a:cs typeface="+mn-cs"/>
              </a:rPr>
              <a:t>Ionic's</a:t>
            </a:r>
            <a:r>
              <a:rPr lang="en-US" sz="3100" b="0" kern="1200" dirty="0">
                <a:gradFill>
                  <a:gsLst>
                    <a:gs pos="1250">
                      <a:srgbClr val="505050"/>
                    </a:gs>
                    <a:gs pos="100000">
                      <a:srgbClr val="505050"/>
                    </a:gs>
                  </a:gsLst>
                  <a:lin ang="5400000" scaled="0"/>
                </a:gradFill>
                <a:latin typeface="Segoe UI"/>
                <a:ea typeface="Calibri" panose="020F0502020204030204" pitchFamily="34" charset="0"/>
                <a:cs typeface="+mn-cs"/>
              </a:rPr>
              <a:t> main goals is to make app development as quick and easy as possible, and the tooling support TypeScript gives us with </a:t>
            </a:r>
            <a:r>
              <a:rPr lang="en-US" sz="3100" b="0" kern="1200" dirty="0" err="1">
                <a:gradFill>
                  <a:gsLst>
                    <a:gs pos="1250">
                      <a:srgbClr val="505050"/>
                    </a:gs>
                    <a:gs pos="100000">
                      <a:srgbClr val="505050"/>
                    </a:gs>
                  </a:gsLst>
                  <a:lin ang="5400000" scaled="0"/>
                </a:gradFill>
                <a:latin typeface="Segoe UI"/>
                <a:ea typeface="Calibri" panose="020F0502020204030204" pitchFamily="34" charset="0"/>
                <a:cs typeface="+mn-cs"/>
              </a:rPr>
              <a:t>autocompletion</a:t>
            </a:r>
            <a:r>
              <a:rPr lang="en-US" sz="3100" b="0" kern="1200" dirty="0">
                <a:gradFill>
                  <a:gsLst>
                    <a:gs pos="1250">
                      <a:srgbClr val="505050"/>
                    </a:gs>
                    <a:gs pos="100000">
                      <a:srgbClr val="505050"/>
                    </a:gs>
                  </a:gsLst>
                  <a:lin ang="5400000" scaled="0"/>
                </a:gradFill>
                <a:latin typeface="Segoe UI"/>
                <a:ea typeface="Calibri" panose="020F0502020204030204" pitchFamily="34" charset="0"/>
                <a:cs typeface="+mn-cs"/>
              </a:rPr>
              <a:t>, type checking and source documentation really aligns with that.”</a:t>
            </a:r>
          </a:p>
          <a:p>
            <a:pPr algn="r" defTabSz="1828827" rtl="0">
              <a:lnSpc>
                <a:spcPct val="90000"/>
              </a:lnSpc>
              <a:spcBef>
                <a:spcPct val="20000"/>
              </a:spcBef>
              <a:buSzPct val="90000"/>
              <a:defRPr/>
            </a:pPr>
            <a:r>
              <a:rPr lang="en-US" sz="2700" b="0" i="1" kern="1200" dirty="0">
                <a:gradFill>
                  <a:gsLst>
                    <a:gs pos="1250">
                      <a:srgbClr val="505050"/>
                    </a:gs>
                    <a:gs pos="100000">
                      <a:srgbClr val="505050"/>
                    </a:gs>
                  </a:gsLst>
                  <a:lin ang="5400000" scaled="0"/>
                </a:gradFill>
                <a:latin typeface="Segoe UI"/>
                <a:ea typeface="+mn-ea"/>
                <a:cs typeface="+mn-cs"/>
              </a:rPr>
              <a:t>-- Tim </a:t>
            </a:r>
            <a:r>
              <a:rPr lang="en-US" sz="2700" b="0" i="1" kern="1200" dirty="0" err="1">
                <a:gradFill>
                  <a:gsLst>
                    <a:gs pos="1250">
                      <a:srgbClr val="505050"/>
                    </a:gs>
                    <a:gs pos="100000">
                      <a:srgbClr val="505050"/>
                    </a:gs>
                  </a:gsLst>
                  <a:lin ang="5400000" scaled="0"/>
                </a:gradFill>
                <a:latin typeface="Segoe UI"/>
                <a:ea typeface="+mn-ea"/>
                <a:cs typeface="+mn-cs"/>
              </a:rPr>
              <a:t>Lancina</a:t>
            </a:r>
            <a:r>
              <a:rPr lang="en-US" sz="2700" b="0" i="1" kern="1200" dirty="0">
                <a:gradFill>
                  <a:gsLst>
                    <a:gs pos="1250">
                      <a:srgbClr val="505050"/>
                    </a:gs>
                    <a:gs pos="100000">
                      <a:srgbClr val="505050"/>
                    </a:gs>
                  </a:gsLst>
                  <a:lin ang="5400000" scaled="0"/>
                </a:gradFill>
                <a:latin typeface="Segoe UI"/>
                <a:ea typeface="+mn-ea"/>
                <a:cs typeface="+mn-cs"/>
              </a:rPr>
              <a:t>, Tooling Developer at Ionic</a:t>
            </a:r>
          </a:p>
          <a:p>
            <a:pPr algn="l" defTabSz="1828827" rtl="0">
              <a:lnSpc>
                <a:spcPct val="90000"/>
              </a:lnSpc>
              <a:spcBef>
                <a:spcPct val="20000"/>
              </a:spcBef>
              <a:buSzPct val="90000"/>
              <a:defRPr/>
            </a:pPr>
            <a:endParaRPr lang="en-US" sz="3100" b="0" kern="1200" dirty="0">
              <a:gradFill>
                <a:gsLst>
                  <a:gs pos="1250">
                    <a:srgbClr val="505050"/>
                  </a:gs>
                  <a:gs pos="100000">
                    <a:srgbClr val="505050"/>
                  </a:gs>
                </a:gsLst>
                <a:lin ang="5400000" scaled="0"/>
              </a:gradFill>
              <a:latin typeface="Segoe UI"/>
              <a:ea typeface="Calibri" panose="020F0502020204030204" pitchFamily="34" charset="0"/>
              <a:cs typeface="+mn-cs"/>
            </a:endParaRPr>
          </a:p>
          <a:p>
            <a:pPr algn="l" defTabSz="1828827" rtl="0">
              <a:lnSpc>
                <a:spcPct val="90000"/>
              </a:lnSpc>
              <a:spcBef>
                <a:spcPct val="20000"/>
              </a:spcBef>
              <a:buSzPct val="90000"/>
              <a:defRPr/>
            </a:pPr>
            <a:r>
              <a:rPr lang="en-US" sz="3100" b="0" kern="1200" dirty="0">
                <a:gradFill>
                  <a:gsLst>
                    <a:gs pos="1250">
                      <a:srgbClr val="505050"/>
                    </a:gs>
                    <a:gs pos="100000">
                      <a:srgbClr val="505050"/>
                    </a:gs>
                  </a:gsLst>
                  <a:lin ang="5400000" scaled="0"/>
                </a:gradFill>
                <a:latin typeface="Segoe UI"/>
                <a:ea typeface="Calibri" panose="020F0502020204030204" pitchFamily="34" charset="0"/>
                <a:cs typeface="+mn-cs"/>
              </a:rPr>
              <a:t>“TypeScript helped us to reuse the team’s knowledge and to keep the same team velocity by providing the same excellent developer experience as C# ... A huge improvement over plain JavaScript.”</a:t>
            </a:r>
          </a:p>
          <a:p>
            <a:pPr algn="r" defTabSz="1828827" rtl="0">
              <a:lnSpc>
                <a:spcPct val="90000"/>
              </a:lnSpc>
              <a:spcBef>
                <a:spcPct val="20000"/>
              </a:spcBef>
              <a:buSzPct val="90000"/>
              <a:defRPr/>
            </a:pPr>
            <a:r>
              <a:rPr lang="en-US" sz="2700" b="0" i="1" kern="1200" dirty="0">
                <a:gradFill>
                  <a:gsLst>
                    <a:gs pos="1250">
                      <a:srgbClr val="505050"/>
                    </a:gs>
                    <a:gs pos="100000">
                      <a:srgbClr val="505050"/>
                    </a:gs>
                  </a:gsLst>
                  <a:lin ang="5400000" scaled="0"/>
                </a:gradFill>
                <a:latin typeface="Segoe UI"/>
                <a:ea typeface="+mn-ea"/>
                <a:cs typeface="+mn-cs"/>
              </a:rPr>
              <a:t>-- </a:t>
            </a:r>
            <a:r>
              <a:rPr lang="en-US" sz="2700" b="0" i="1" kern="1200" dirty="0" err="1">
                <a:gradFill>
                  <a:gsLst>
                    <a:gs pos="1250">
                      <a:srgbClr val="505050"/>
                    </a:gs>
                    <a:gs pos="100000">
                      <a:srgbClr val="505050"/>
                    </a:gs>
                  </a:gsLst>
                  <a:lin ang="5400000" scaled="0"/>
                </a:gradFill>
                <a:latin typeface="Segoe UI"/>
                <a:ea typeface="+mn-ea"/>
                <a:cs typeface="+mn-cs"/>
              </a:rPr>
              <a:t>Valio</a:t>
            </a:r>
            <a:r>
              <a:rPr lang="en-US" sz="2700" b="0" i="1" kern="1200" dirty="0">
                <a:gradFill>
                  <a:gsLst>
                    <a:gs pos="1250">
                      <a:srgbClr val="505050"/>
                    </a:gs>
                    <a:gs pos="100000">
                      <a:srgbClr val="505050"/>
                    </a:gs>
                  </a:gsLst>
                  <a:lin ang="5400000" scaled="0"/>
                </a:gradFill>
                <a:latin typeface="Segoe UI"/>
                <a:ea typeface="+mn-ea"/>
                <a:cs typeface="+mn-cs"/>
              </a:rPr>
              <a:t> </a:t>
            </a:r>
            <a:r>
              <a:rPr lang="en-US" sz="2700" b="0" i="1" kern="1200" dirty="0" err="1">
                <a:gradFill>
                  <a:gsLst>
                    <a:gs pos="1250">
                      <a:srgbClr val="505050"/>
                    </a:gs>
                    <a:gs pos="100000">
                      <a:srgbClr val="505050"/>
                    </a:gs>
                  </a:gsLst>
                  <a:lin ang="5400000" scaled="0"/>
                </a:gradFill>
                <a:latin typeface="Segoe UI"/>
                <a:ea typeface="+mn-ea"/>
                <a:cs typeface="+mn-cs"/>
              </a:rPr>
              <a:t>Stoychev</a:t>
            </a:r>
            <a:r>
              <a:rPr lang="en-US" sz="2700" b="0" i="1" kern="1200" dirty="0">
                <a:gradFill>
                  <a:gsLst>
                    <a:gs pos="1250">
                      <a:srgbClr val="505050"/>
                    </a:gs>
                    <a:gs pos="100000">
                      <a:srgbClr val="505050"/>
                    </a:gs>
                  </a:gsLst>
                  <a:lin ang="5400000" scaled="0"/>
                </a:gradFill>
                <a:latin typeface="Segoe UI"/>
                <a:ea typeface="+mn-ea"/>
                <a:cs typeface="+mn-cs"/>
              </a:rPr>
              <a:t>, PM Lead </a:t>
            </a:r>
            <a:r>
              <a:rPr lang="en-US" sz="2700" b="0" i="1" kern="1200" dirty="0" err="1">
                <a:gradFill>
                  <a:gsLst>
                    <a:gs pos="1250">
                      <a:srgbClr val="505050"/>
                    </a:gs>
                    <a:gs pos="100000">
                      <a:srgbClr val="505050"/>
                    </a:gs>
                  </a:gsLst>
                  <a:lin ang="5400000" scaled="0"/>
                </a:gradFill>
                <a:latin typeface="Segoe UI"/>
                <a:ea typeface="+mn-ea"/>
                <a:cs typeface="+mn-cs"/>
              </a:rPr>
              <a:t>NativeScript</a:t>
            </a:r>
            <a:endParaRPr lang="en-US" sz="2700" b="0" i="1" kern="1200" dirty="0">
              <a:gradFill>
                <a:gsLst>
                  <a:gs pos="1250">
                    <a:srgbClr val="505050"/>
                  </a:gs>
                  <a:gs pos="100000">
                    <a:srgbClr val="505050"/>
                  </a:gs>
                </a:gsLst>
                <a:lin ang="5400000" scaled="0"/>
              </a:gradFill>
              <a:latin typeface="Segoe UI"/>
              <a:ea typeface="+mn-ea"/>
              <a:cs typeface="+mn-cs"/>
            </a:endParaRPr>
          </a:p>
          <a:p>
            <a:pPr algn="l" defTabSz="1828827" rtl="0">
              <a:lnSpc>
                <a:spcPct val="90000"/>
              </a:lnSpc>
              <a:spcBef>
                <a:spcPct val="20000"/>
              </a:spcBef>
              <a:buSzPct val="90000"/>
              <a:defRPr/>
            </a:pPr>
            <a:endParaRPr lang="en-US" sz="2700" b="0" kern="1200" dirty="0">
              <a:gradFill>
                <a:gsLst>
                  <a:gs pos="1250">
                    <a:srgbClr val="505050"/>
                  </a:gs>
                  <a:gs pos="100000">
                    <a:srgbClr val="505050"/>
                  </a:gs>
                </a:gsLst>
                <a:lin ang="5400000" scaled="0"/>
              </a:gradFill>
              <a:latin typeface="Segoe UI"/>
              <a:ea typeface="+mn-ea"/>
              <a:cs typeface="+mn-cs"/>
            </a:endParaRPr>
          </a:p>
          <a:p>
            <a:pPr algn="l" defTabSz="1828827" rtl="0">
              <a:lnSpc>
                <a:spcPct val="90000"/>
              </a:lnSpc>
              <a:spcBef>
                <a:spcPct val="20000"/>
              </a:spcBef>
              <a:buSzPct val="90000"/>
              <a:defRPr/>
            </a:pPr>
            <a:r>
              <a:rPr lang="en-US" sz="3100" b="0" kern="1200" dirty="0">
                <a:gradFill>
                  <a:gsLst>
                    <a:gs pos="1250">
                      <a:srgbClr val="505050"/>
                    </a:gs>
                    <a:gs pos="100000">
                      <a:srgbClr val="505050"/>
                    </a:gs>
                  </a:gsLst>
                  <a:lin ang="5400000" scaled="0"/>
                </a:gradFill>
                <a:latin typeface="Segoe UI"/>
                <a:ea typeface="+mn-ea"/>
                <a:cs typeface="+mn-cs"/>
              </a:rPr>
              <a:t>“By combining Aurelia with TypeScript for modern web, mobile and desktop development, we've seen what is perhaps the most beautiful and elegant app development workflow to date.”</a:t>
            </a:r>
          </a:p>
          <a:p>
            <a:pPr algn="r" defTabSz="1828827" rtl="0">
              <a:lnSpc>
                <a:spcPct val="90000"/>
              </a:lnSpc>
              <a:spcBef>
                <a:spcPct val="20000"/>
              </a:spcBef>
              <a:buSzPct val="90000"/>
              <a:defRPr/>
            </a:pPr>
            <a:r>
              <a:rPr lang="en-US" sz="2700" b="0" i="1" kern="1200" dirty="0">
                <a:gradFill>
                  <a:gsLst>
                    <a:gs pos="1250">
                      <a:srgbClr val="505050"/>
                    </a:gs>
                    <a:gs pos="100000">
                      <a:srgbClr val="505050"/>
                    </a:gs>
                  </a:gsLst>
                  <a:lin ang="5400000" scaled="0"/>
                </a:gradFill>
                <a:latin typeface="Segoe UI"/>
                <a:ea typeface="+mn-ea"/>
                <a:cs typeface="+mn-cs"/>
              </a:rPr>
              <a:t>-- Rob Eisenberg, Architect - Aurelia</a:t>
            </a:r>
          </a:p>
          <a:p>
            <a:pPr algn="l" defTabSz="1828827" rtl="0">
              <a:lnSpc>
                <a:spcPct val="90000"/>
              </a:lnSpc>
              <a:spcBef>
                <a:spcPct val="20000"/>
              </a:spcBef>
              <a:buSzPct val="90000"/>
              <a:defRPr/>
            </a:pPr>
            <a:endParaRPr lang="en-US" sz="3100" b="0" kern="1200" dirty="0">
              <a:gradFill>
                <a:gsLst>
                  <a:gs pos="1250">
                    <a:srgbClr val="505050"/>
                  </a:gs>
                  <a:gs pos="100000">
                    <a:srgbClr val="505050"/>
                  </a:gs>
                </a:gsLst>
                <a:lin ang="5400000" scaled="0"/>
              </a:gradFill>
              <a:latin typeface="Segoe UI"/>
              <a:ea typeface="+mn-ea"/>
              <a:cs typeface="+mn-cs"/>
            </a:endParaRPr>
          </a:p>
          <a:p>
            <a:pPr algn="l" defTabSz="1828827" rtl="0">
              <a:lnSpc>
                <a:spcPct val="90000"/>
              </a:lnSpc>
              <a:spcBef>
                <a:spcPct val="20000"/>
              </a:spcBef>
              <a:buSzPct val="90000"/>
              <a:defRPr/>
            </a:pPr>
            <a:r>
              <a:rPr lang="en-US" sz="3100" b="0" kern="1200" dirty="0">
                <a:gradFill>
                  <a:gsLst>
                    <a:gs pos="1250">
                      <a:srgbClr val="505050"/>
                    </a:gs>
                    <a:gs pos="100000">
                      <a:srgbClr val="505050"/>
                    </a:gs>
                  </a:gsLst>
                  <a:lin ang="5400000" scaled="0"/>
                </a:gradFill>
                <a:latin typeface="Segoe UI"/>
                <a:ea typeface="+mn-ea"/>
                <a:cs typeface="+mn-cs"/>
              </a:rPr>
              <a:t>“TypeScript has helped ensure that Dojo 2 will be built on rock solid foundations, which will make enterprise development better. TS gives us all the benefits of ES6, plus more productivity, … and responsive support from the TypeScript team ”</a:t>
            </a:r>
          </a:p>
          <a:p>
            <a:pPr algn="r" defTabSz="1828827" rtl="0">
              <a:lnSpc>
                <a:spcPct val="90000"/>
              </a:lnSpc>
              <a:spcBef>
                <a:spcPct val="20000"/>
              </a:spcBef>
              <a:buSzPct val="90000"/>
              <a:defRPr/>
            </a:pPr>
            <a:r>
              <a:rPr lang="en-US" sz="2700" b="0" i="1" kern="1200" dirty="0">
                <a:gradFill>
                  <a:gsLst>
                    <a:gs pos="1250">
                      <a:srgbClr val="505050"/>
                    </a:gs>
                    <a:gs pos="100000">
                      <a:srgbClr val="505050"/>
                    </a:gs>
                  </a:gsLst>
                  <a:lin ang="5400000" scaled="0"/>
                </a:gradFill>
                <a:latin typeface="Segoe UI"/>
                <a:ea typeface="+mn-ea"/>
                <a:cs typeface="+mn-cs"/>
              </a:rPr>
              <a:t>-- Dylan </a:t>
            </a:r>
            <a:r>
              <a:rPr lang="en-US" sz="2700" b="0" i="1" kern="1200" dirty="0" err="1">
                <a:gradFill>
                  <a:gsLst>
                    <a:gs pos="1250">
                      <a:srgbClr val="505050"/>
                    </a:gs>
                    <a:gs pos="100000">
                      <a:srgbClr val="505050"/>
                    </a:gs>
                  </a:gsLst>
                  <a:lin ang="5400000" scaled="0"/>
                </a:gradFill>
                <a:latin typeface="Segoe UI"/>
                <a:ea typeface="+mn-ea"/>
                <a:cs typeface="+mn-cs"/>
              </a:rPr>
              <a:t>Schiemann</a:t>
            </a:r>
            <a:r>
              <a:rPr lang="en-US" sz="2700" b="0" i="1" kern="1200" dirty="0">
                <a:gradFill>
                  <a:gsLst>
                    <a:gs pos="1250">
                      <a:srgbClr val="505050"/>
                    </a:gs>
                    <a:gs pos="100000">
                      <a:srgbClr val="505050"/>
                    </a:gs>
                  </a:gsLst>
                  <a:lin ang="5400000" scaled="0"/>
                </a:gradFill>
                <a:latin typeface="Segoe UI"/>
                <a:ea typeface="+mn-ea"/>
                <a:cs typeface="+mn-cs"/>
              </a:rPr>
              <a:t>, Co-founder - Dojo Toolkit, CEO - </a:t>
            </a:r>
            <a:r>
              <a:rPr lang="en-US" sz="2700" b="0" i="1" kern="1200" dirty="0" err="1">
                <a:gradFill>
                  <a:gsLst>
                    <a:gs pos="1250">
                      <a:srgbClr val="505050"/>
                    </a:gs>
                    <a:gs pos="100000">
                      <a:srgbClr val="505050"/>
                    </a:gs>
                  </a:gsLst>
                  <a:lin ang="5400000" scaled="0"/>
                </a:gradFill>
                <a:latin typeface="Segoe UI"/>
                <a:ea typeface="+mn-ea"/>
                <a:cs typeface="+mn-cs"/>
              </a:rPr>
              <a:t>SitePen</a:t>
            </a:r>
            <a:endParaRPr lang="en-US" sz="2700" b="0" i="1" kern="1200" dirty="0">
              <a:gradFill>
                <a:gsLst>
                  <a:gs pos="1250">
                    <a:srgbClr val="505050"/>
                  </a:gs>
                  <a:gs pos="100000">
                    <a:srgbClr val="505050"/>
                  </a:gs>
                </a:gsLst>
                <a:lin ang="5400000" scaled="0"/>
              </a:gradFill>
              <a:latin typeface="Segoe UI"/>
              <a:ea typeface="+mn-ea"/>
              <a:cs typeface="+mn-cs"/>
            </a:endParaRPr>
          </a:p>
          <a:p>
            <a:pPr algn="l" defTabSz="1828827" rtl="0">
              <a:lnSpc>
                <a:spcPct val="90000"/>
              </a:lnSpc>
              <a:spcBef>
                <a:spcPct val="20000"/>
              </a:spcBef>
              <a:buSzPct val="90000"/>
              <a:defRPr/>
            </a:pPr>
            <a:endParaRPr lang="en-US" sz="3100" b="0" kern="1200" dirty="0">
              <a:gradFill>
                <a:gsLst>
                  <a:gs pos="1250">
                    <a:srgbClr val="505050"/>
                  </a:gs>
                  <a:gs pos="100000">
                    <a:srgbClr val="505050"/>
                  </a:gs>
                </a:gsLst>
                <a:lin ang="5400000" scaled="0"/>
              </a:gradFill>
              <a:latin typeface="Segoe UI"/>
              <a:ea typeface="+mn-ea"/>
              <a:cs typeface="+mn-cs"/>
            </a:endParaRPr>
          </a:p>
          <a:p>
            <a:pPr algn="l" defTabSz="1828827" rtl="0">
              <a:lnSpc>
                <a:spcPct val="90000"/>
              </a:lnSpc>
              <a:spcAft>
                <a:spcPts val="1176"/>
              </a:spcAft>
              <a:defRPr/>
            </a:pPr>
            <a:endParaRPr lang="en-US" sz="4700" b="0" kern="1200" dirty="0" err="1">
              <a:gradFill>
                <a:gsLst>
                  <a:gs pos="2917">
                    <a:srgbClr val="505050"/>
                  </a:gs>
                  <a:gs pos="30000">
                    <a:srgbClr val="505050"/>
                  </a:gs>
                </a:gsLst>
                <a:lin ang="5400000" scaled="0"/>
              </a:gradFill>
              <a:latin typeface="Segoe UI"/>
              <a:ea typeface="+mn-ea"/>
              <a:cs typeface="+mn-cs"/>
            </a:endParaRPr>
          </a:p>
        </p:txBody>
      </p:sp>
      <p:pic>
        <p:nvPicPr>
          <p:cNvPr id="7" name="Picture 21" descr="https://raw.githubusercontent.com/angular/angular.io/master/public/resources/images/logos/standard/shield-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275" y="2649056"/>
            <a:ext cx="1888378" cy="2052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blog.budacode.com/wp-content/uploads/2015/06/ionic-angularjs-ionic-logo-sm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74" y="5170074"/>
            <a:ext cx="2492061" cy="884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953244" y="6652015"/>
            <a:ext cx="1776321" cy="1758718"/>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626636" y="8949955"/>
            <a:ext cx="2605657" cy="748266"/>
          </a:xfrm>
          <a:prstGeom prst="rect">
            <a:avLst/>
          </a:prstGeom>
        </p:spPr>
      </p:pic>
      <p:pic>
        <p:nvPicPr>
          <p:cNvPr id="11" name="Picture 10" descr="http://maps.stlouisco.com/police/lib/sbar/lib/img/dojo.logo.bi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371" y="10892483"/>
            <a:ext cx="1664182" cy="109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501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www.typescriptlang.org/content/images/logos/asana/asana_logo_high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298" y="3809767"/>
            <a:ext cx="3215385" cy="5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ttps://upload.wikimedia.org/wikipedia/commons/thumb/e/e9/Ericsson_logo.svg/1135px-Ericsson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704" y="3159172"/>
            <a:ext cx="2112271" cy="19059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15705175" y="5238361"/>
            <a:ext cx="1987071" cy="1750561"/>
          </a:xfrm>
          <a:prstGeom prst="rect">
            <a:avLst/>
          </a:prstGeom>
        </p:spPr>
      </p:pic>
      <p:pic>
        <p:nvPicPr>
          <p:cNvPr id="12" name="Picture 11"/>
          <p:cNvPicPr>
            <a:picLocks noChangeAspect="1"/>
          </p:cNvPicPr>
          <p:nvPr/>
        </p:nvPicPr>
        <p:blipFill>
          <a:blip r:embed="rId5"/>
          <a:stretch>
            <a:fillRect/>
          </a:stretch>
        </p:blipFill>
        <p:spPr>
          <a:xfrm>
            <a:off x="1519517" y="11512821"/>
            <a:ext cx="3104951" cy="914793"/>
          </a:xfrm>
          <a:prstGeom prst="rect">
            <a:avLst/>
          </a:prstGeom>
        </p:spPr>
      </p:pic>
      <p:pic>
        <p:nvPicPr>
          <p:cNvPr id="13" name="Picture 4" descr="http://www.typescriptlang.org/content/images/logos/Palantir/Palanti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05881" y="1694197"/>
            <a:ext cx="3136140" cy="7509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www.peacehealth.org/sites/default/files/Output%20Library/PHKMC/EpicLogo.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1576" y="1620603"/>
            <a:ext cx="2127195" cy="7998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typescriptlang.org/content/images/logos/Wijmo/logo_wijmo_blu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0347" y="5748052"/>
            <a:ext cx="2445630" cy="9245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a:stretch>
            <a:fillRect/>
          </a:stretch>
        </p:blipFill>
        <p:spPr>
          <a:xfrm>
            <a:off x="5841713" y="7842095"/>
            <a:ext cx="3982330" cy="522555"/>
          </a:xfrm>
          <a:prstGeom prst="rect">
            <a:avLst/>
          </a:prstGeom>
        </p:spPr>
      </p:pic>
      <p:pic>
        <p:nvPicPr>
          <p:cNvPr id="17" name="Picture 12" descr="http://www.gainsight.com/wp-content/uploads/2015/09/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7795" y="5980065"/>
            <a:ext cx="2800931" cy="6162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typescriptlang.org/content/images/logos/Wixcom/Black-Horizontal-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96541" y="961671"/>
            <a:ext cx="3940301" cy="21539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2"/>
          <a:stretch>
            <a:fillRect/>
          </a:stretch>
        </p:blipFill>
        <p:spPr>
          <a:xfrm>
            <a:off x="6580105" y="1485799"/>
            <a:ext cx="2505550" cy="1105659"/>
          </a:xfrm>
          <a:prstGeom prst="rect">
            <a:avLst/>
          </a:prstGeom>
        </p:spPr>
      </p:pic>
      <p:pic>
        <p:nvPicPr>
          <p:cNvPr id="21" name="Picture 6" descr="http://www.typescriptlang.org/content/images/logos/SitePen/logo_6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0531" y="1620601"/>
            <a:ext cx="3277117" cy="8275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4">
            <a:clrChange>
              <a:clrFrom>
                <a:srgbClr val="FFFFFF"/>
              </a:clrFrom>
              <a:clrTo>
                <a:srgbClr val="FFFFFF">
                  <a:alpha val="0"/>
                </a:srgbClr>
              </a:clrTo>
            </a:clrChange>
          </a:blip>
          <a:stretch>
            <a:fillRect/>
          </a:stretch>
        </p:blipFill>
        <p:spPr>
          <a:xfrm>
            <a:off x="20772260" y="5717088"/>
            <a:ext cx="1583400" cy="747725"/>
          </a:xfrm>
          <a:prstGeom prst="rect">
            <a:avLst/>
          </a:prstGeom>
        </p:spPr>
      </p:pic>
      <p:pic>
        <p:nvPicPr>
          <p:cNvPr id="23" name="Picture 14" descr="https://images.webucator.com/sitedesign/logo.jp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87488" y="9536581"/>
            <a:ext cx="3643249" cy="9473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16">
            <a:clrChange>
              <a:clrFrom>
                <a:srgbClr val="FFFFFF"/>
              </a:clrFrom>
              <a:clrTo>
                <a:srgbClr val="FFFFFF">
                  <a:alpha val="0"/>
                </a:srgbClr>
              </a:clrTo>
            </a:clrChange>
          </a:blip>
          <a:stretch>
            <a:fillRect/>
          </a:stretch>
        </p:blipFill>
        <p:spPr>
          <a:xfrm>
            <a:off x="10847552" y="7655285"/>
            <a:ext cx="2741417" cy="777243"/>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35856" y="3695543"/>
            <a:ext cx="4261667" cy="950443"/>
          </a:xfrm>
          <a:prstGeom prst="rect">
            <a:avLst/>
          </a:prstGeom>
        </p:spPr>
      </p:pic>
      <p:pic>
        <p:nvPicPr>
          <p:cNvPr id="26" name="Picture 25"/>
          <p:cNvPicPr>
            <a:picLocks noChangeAspect="1"/>
          </p:cNvPicPr>
          <p:nvPr/>
        </p:nvPicPr>
        <p:blipFill>
          <a:blip r:embed="rId18"/>
          <a:stretch>
            <a:fillRect/>
          </a:stretch>
        </p:blipFill>
        <p:spPr>
          <a:xfrm>
            <a:off x="10702263" y="11631443"/>
            <a:ext cx="2840433" cy="837380"/>
          </a:xfrm>
          <a:prstGeom prst="rect">
            <a:avLst/>
          </a:prstGeom>
        </p:spPr>
      </p:pic>
      <p:pic>
        <p:nvPicPr>
          <p:cNvPr id="28" name="Picture 12" descr="http://www.typescriptlang.org/content/images/logos/Superpowers/logo-text.pn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3988" y="9617283"/>
            <a:ext cx="3575500" cy="9154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p:nvPr/>
        </p:nvPicPr>
        <p:blipFill>
          <a:blip r:embed="rId20">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779445" y="3288677"/>
            <a:ext cx="3506766" cy="1745892"/>
          </a:xfrm>
          <a:prstGeom prst="rect">
            <a:avLst/>
          </a:prstGeom>
        </p:spPr>
      </p:pic>
      <p:pic>
        <p:nvPicPr>
          <p:cNvPr id="30" name="Picture 29"/>
          <p:cNvPicPr>
            <a:picLocks noChangeAspect="1"/>
          </p:cNvPicPr>
          <p:nvPr/>
        </p:nvPicPr>
        <p:blipFill>
          <a:blip r:embed="rId21">
            <a:clrChange>
              <a:clrFrom>
                <a:srgbClr val="FFFFFF"/>
              </a:clrFrom>
              <a:clrTo>
                <a:srgbClr val="FFFFFF">
                  <a:alpha val="0"/>
                </a:srgbClr>
              </a:clrTo>
            </a:clrChange>
          </a:blip>
          <a:stretch>
            <a:fillRect/>
          </a:stretch>
        </p:blipFill>
        <p:spPr>
          <a:xfrm>
            <a:off x="15777190" y="7323555"/>
            <a:ext cx="2060899" cy="1559636"/>
          </a:xfrm>
          <a:prstGeom prst="rect">
            <a:avLst/>
          </a:prstGeom>
        </p:spPr>
      </p:pic>
      <p:pic>
        <p:nvPicPr>
          <p:cNvPr id="31" name="Picture 30"/>
          <p:cNvPicPr>
            <a:picLocks noChangeAspect="1"/>
          </p:cNvPicPr>
          <p:nvPr/>
        </p:nvPicPr>
        <p:blipFill>
          <a:blip r:embed="rId22"/>
          <a:stretch>
            <a:fillRect/>
          </a:stretch>
        </p:blipFill>
        <p:spPr>
          <a:xfrm>
            <a:off x="1709007" y="7621962"/>
            <a:ext cx="2589597" cy="962813"/>
          </a:xfrm>
          <a:prstGeom prst="rect">
            <a:avLst/>
          </a:prstGeom>
        </p:spPr>
      </p:pic>
      <p:pic>
        <p:nvPicPr>
          <p:cNvPr id="32" name="Picture 26" descr="https://www.instartlogic.com/sites/all/themes/big01Theme/logo.png"/>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5669" y="11697567"/>
            <a:ext cx="2961137" cy="7051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24"/>
          <a:stretch>
            <a:fillRect/>
          </a:stretch>
        </p:blipFill>
        <p:spPr>
          <a:xfrm>
            <a:off x="15132307" y="9590165"/>
            <a:ext cx="3297747" cy="605796"/>
          </a:xfrm>
          <a:prstGeom prst="rect">
            <a:avLst/>
          </a:prstGeom>
        </p:spPr>
      </p:pic>
      <p:pic>
        <p:nvPicPr>
          <p:cNvPr id="35" name="Picture 34"/>
          <p:cNvPicPr>
            <a:picLocks noChangeAspect="1"/>
          </p:cNvPicPr>
          <p:nvPr/>
        </p:nvPicPr>
        <p:blipFill>
          <a:blip r:embed="rId25"/>
          <a:stretch>
            <a:fillRect/>
          </a:stretch>
        </p:blipFill>
        <p:spPr>
          <a:xfrm>
            <a:off x="1735192" y="9615197"/>
            <a:ext cx="2376451" cy="1144820"/>
          </a:xfrm>
          <a:prstGeom prst="rect">
            <a:avLst/>
          </a:prstGeom>
        </p:spPr>
      </p:pic>
      <p:pic>
        <p:nvPicPr>
          <p:cNvPr id="36" name="Picture 2" descr="http://www.typescriptlang.org/content/images/logos/Heap/logoCompactDark.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366137" y="3621325"/>
            <a:ext cx="2830091" cy="7960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27">
            <a:clrChange>
              <a:clrFrom>
                <a:srgbClr val="FFFFFF"/>
              </a:clrFrom>
              <a:clrTo>
                <a:srgbClr val="FFFFFF">
                  <a:alpha val="0"/>
                </a:srgbClr>
              </a:clrTo>
            </a:clrChange>
          </a:blip>
          <a:stretch>
            <a:fillRect/>
          </a:stretch>
        </p:blipFill>
        <p:spPr>
          <a:xfrm>
            <a:off x="15442276" y="11806571"/>
            <a:ext cx="2730727" cy="707458"/>
          </a:xfrm>
          <a:prstGeom prst="rect">
            <a:avLst/>
          </a:prstGeom>
        </p:spPr>
      </p:pic>
      <p:pic>
        <p:nvPicPr>
          <p:cNvPr id="38" name="Picture 37"/>
          <p:cNvPicPr>
            <a:picLocks noChangeAspect="1"/>
          </p:cNvPicPr>
          <p:nvPr/>
        </p:nvPicPr>
        <p:blipFill>
          <a:blip r:embed="rId28">
            <a:clrChange>
              <a:clrFrom>
                <a:srgbClr val="FFFFFF"/>
              </a:clrFrom>
              <a:clrTo>
                <a:srgbClr val="FFFFFF">
                  <a:alpha val="0"/>
                </a:srgbClr>
              </a:clrTo>
            </a:clrChange>
          </a:blip>
          <a:stretch>
            <a:fillRect/>
          </a:stretch>
        </p:blipFill>
        <p:spPr>
          <a:xfrm>
            <a:off x="19863183" y="9473110"/>
            <a:ext cx="3171813" cy="1034782"/>
          </a:xfrm>
          <a:prstGeom prst="rect">
            <a:avLst/>
          </a:prstGeom>
        </p:spPr>
      </p:pic>
      <p:pic>
        <p:nvPicPr>
          <p:cNvPr id="39" name="Picture 18" descr="http://www.stimulsoft.com/images/stories/Stimulsoft.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9863183" y="11789920"/>
            <a:ext cx="3401558" cy="4820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30">
            <a:clrChange>
              <a:clrFrom>
                <a:srgbClr val="FFFFFF"/>
              </a:clrFrom>
              <a:clrTo>
                <a:srgbClr val="FFFFFF">
                  <a:alpha val="0"/>
                </a:srgbClr>
              </a:clrTo>
            </a:clrChange>
          </a:blip>
          <a:stretch>
            <a:fillRect/>
          </a:stretch>
        </p:blipFill>
        <p:spPr>
          <a:xfrm>
            <a:off x="19750690" y="7567782"/>
            <a:ext cx="3468578" cy="950171"/>
          </a:xfrm>
          <a:prstGeom prst="rect">
            <a:avLst/>
          </a:prstGeom>
        </p:spPr>
      </p:pic>
      <p:pic>
        <p:nvPicPr>
          <p:cNvPr id="44" name="Picture 43"/>
          <p:cNvPicPr>
            <a:picLocks noChangeAspect="1"/>
          </p:cNvPicPr>
          <p:nvPr/>
        </p:nvPicPr>
        <p:blipFill>
          <a:blip r:embed="rId31">
            <a:clrChange>
              <a:clrFrom>
                <a:srgbClr val="FFFFFF"/>
              </a:clrFrom>
              <a:clrTo>
                <a:srgbClr val="FFFFFF">
                  <a:alpha val="0"/>
                </a:srgbClr>
              </a:clrTo>
            </a:clrChange>
          </a:blip>
          <a:stretch>
            <a:fillRect/>
          </a:stretch>
        </p:blipFill>
        <p:spPr>
          <a:xfrm>
            <a:off x="1709009" y="5408156"/>
            <a:ext cx="2839059" cy="1069662"/>
          </a:xfrm>
          <a:prstGeom prst="rect">
            <a:avLst/>
          </a:prstGeom>
        </p:spPr>
      </p:pic>
    </p:spTree>
    <p:extLst>
      <p:ext uri="{BB962C8B-B14F-4D97-AF65-F5344CB8AC3E}">
        <p14:creationId xmlns:p14="http://schemas.microsoft.com/office/powerpoint/2010/main" val="3129425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6" name="Shape 56"/>
          <p:cNvSpPr/>
          <p:nvPr/>
        </p:nvSpPr>
        <p:spPr>
          <a:xfrm>
            <a:off x="2573337" y="3024981"/>
            <a:ext cx="19024582" cy="46434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sz="10000" b="0">
                <a:solidFill>
                  <a:srgbClr val="FFFFFF"/>
                </a:solidFill>
                <a:latin typeface="+mj-lt"/>
                <a:ea typeface="+mj-ea"/>
                <a:cs typeface="+mj-cs"/>
                <a:sym typeface="Open Sans Semibold"/>
              </a:defRPr>
            </a:lvl1pPr>
          </a:lstStyle>
          <a:p>
            <a:pPr lvl="0">
              <a:defRPr sz="1800">
                <a:solidFill>
                  <a:srgbClr val="000000"/>
                </a:solidFill>
              </a:defRPr>
            </a:pPr>
            <a:r>
              <a:rPr lang="en-US" sz="80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Real-life experience</a:t>
            </a:r>
            <a:endParaRPr sz="8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5156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Best for…</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2" name="TextBox 1"/>
          <p:cNvSpPr txBox="1"/>
          <p:nvPr/>
        </p:nvSpPr>
        <p:spPr>
          <a:xfrm>
            <a:off x="1323974" y="2628901"/>
            <a:ext cx="22415919" cy="93154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algn="l" rtl="0" latinLnBrk="1" hangingPunct="0">
              <a:lnSpc>
                <a:spcPct val="150000"/>
              </a:lnSpc>
            </a:pPr>
            <a:r>
              <a:rPr lang="en-US" sz="5400" b="0" dirty="0" smtClean="0">
                <a:solidFill>
                  <a:schemeClr val="accent1">
                    <a:lumMod val="60000"/>
                    <a:lumOff val="40000"/>
                  </a:schemeClr>
                </a:solidFill>
              </a:rPr>
              <a:t>Developers</a:t>
            </a:r>
            <a:endParaRPr lang="en-US" sz="5400" b="0" dirty="0">
              <a:solidFill>
                <a:schemeClr val="accent1">
                  <a:lumMod val="60000"/>
                  <a:lumOff val="40000"/>
                </a:schemeClr>
              </a:solidFill>
            </a:endParaRPr>
          </a:p>
          <a:p>
            <a:pPr marL="857250" indent="-857250" algn="l" rtl="0" latinLnBrk="1" hangingPunct="0">
              <a:lnSpc>
                <a:spcPct val="150000"/>
              </a:lnSpc>
              <a:buFont typeface="Arial" panose="020B0604020202020204" pitchFamily="34" charset="0"/>
              <a:buChar char="•"/>
            </a:pPr>
            <a:r>
              <a:rPr lang="en-US" sz="4000" b="0" dirty="0" smtClean="0"/>
              <a:t>Junior Web-developers to simplify learning and create better code</a:t>
            </a:r>
            <a:endParaRPr lang="en-US" sz="4000" b="0" dirty="0"/>
          </a:p>
          <a:p>
            <a:pPr marL="857250" indent="-857250" algn="l" rtl="0" latinLnBrk="1" hangingPunct="0">
              <a:lnSpc>
                <a:spcPct val="150000"/>
              </a:lnSpc>
              <a:buFont typeface="Arial" panose="020B0604020202020204" pitchFamily="34" charset="0"/>
              <a:buChar char="•"/>
            </a:pPr>
            <a:r>
              <a:rPr lang="en-US" sz="4000" b="0" dirty="0" smtClean="0"/>
              <a:t>Experienced JS-developers – for productivity, fun and profit</a:t>
            </a:r>
            <a:endParaRPr lang="en-US" sz="4000" b="0" dirty="0"/>
          </a:p>
          <a:p>
            <a:pPr marL="857250" indent="-857250" algn="l" rtl="0" latinLnBrk="1" hangingPunct="0">
              <a:lnSpc>
                <a:spcPct val="150000"/>
              </a:lnSpc>
              <a:buFont typeface="Arial" panose="020B0604020202020204" pitchFamily="34" charset="0"/>
              <a:buChar char="•"/>
            </a:pPr>
            <a:r>
              <a:rPr lang="en-US" sz="4000" b="0" dirty="0" smtClean="0"/>
              <a:t>As second language or migration for C#, Java, C++, Objective-C developers</a:t>
            </a:r>
            <a:endParaRPr kumimoji="0" lang="uk-UA" sz="4000" b="0" i="0" u="none" strike="noStrike" cap="none" spc="0" normalizeH="0" baseline="0" dirty="0">
              <a:ln>
                <a:noFill/>
              </a:ln>
              <a:solidFill>
                <a:srgbClr val="424242"/>
              </a:solidFill>
              <a:effectLst/>
              <a:uFillTx/>
              <a:sym typeface="Open Sans"/>
            </a:endParaRPr>
          </a:p>
        </p:txBody>
      </p:sp>
    </p:spTree>
    <p:extLst>
      <p:ext uri="{BB962C8B-B14F-4D97-AF65-F5344CB8AC3E}">
        <p14:creationId xmlns:p14="http://schemas.microsoft.com/office/powerpoint/2010/main" val="4091801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Best for…</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2" name="TextBox 1"/>
          <p:cNvSpPr txBox="1"/>
          <p:nvPr/>
        </p:nvSpPr>
        <p:spPr>
          <a:xfrm>
            <a:off x="1323974" y="2628901"/>
            <a:ext cx="22415919" cy="93154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algn="l" rtl="0" latinLnBrk="1" hangingPunct="0">
              <a:lnSpc>
                <a:spcPct val="150000"/>
              </a:lnSpc>
            </a:pPr>
            <a:r>
              <a:rPr lang="en-US" sz="5400" b="0" dirty="0" smtClean="0">
                <a:solidFill>
                  <a:schemeClr val="accent1">
                    <a:lumMod val="60000"/>
                    <a:lumOff val="40000"/>
                  </a:schemeClr>
                </a:solidFill>
              </a:rPr>
              <a:t>Projects</a:t>
            </a:r>
            <a:endParaRPr lang="en-US" sz="5400" b="0" dirty="0">
              <a:solidFill>
                <a:schemeClr val="accent1">
                  <a:lumMod val="60000"/>
                  <a:lumOff val="40000"/>
                </a:schemeClr>
              </a:solidFill>
            </a:endParaRPr>
          </a:p>
          <a:p>
            <a:pPr marL="857250" indent="-857250" algn="l" rtl="0" latinLnBrk="1" hangingPunct="0">
              <a:lnSpc>
                <a:spcPct val="150000"/>
              </a:lnSpc>
              <a:buFont typeface="Arial" panose="020B0604020202020204" pitchFamily="34" charset="0"/>
              <a:buChar char="•"/>
            </a:pPr>
            <a:r>
              <a:rPr lang="en-US" sz="4000" b="0" dirty="0" smtClean="0"/>
              <a:t>Any large ES-based project</a:t>
            </a:r>
          </a:p>
          <a:p>
            <a:pPr marL="857250" indent="-857250" algn="l" rtl="0" latinLnBrk="1" hangingPunct="0">
              <a:lnSpc>
                <a:spcPct val="150000"/>
              </a:lnSpc>
              <a:buFont typeface="Arial" panose="020B0604020202020204" pitchFamily="34" charset="0"/>
              <a:buChar char="•"/>
            </a:pPr>
            <a:r>
              <a:rPr lang="en-US" sz="4000" b="0" dirty="0" smtClean="0"/>
              <a:t>Full-JS stack Web solutions (Node.js + Angular, React, </a:t>
            </a:r>
            <a:r>
              <a:rPr lang="en-US" sz="4000" b="0" dirty="0" err="1" smtClean="0"/>
              <a:t>Durandal</a:t>
            </a:r>
            <a:r>
              <a:rPr lang="en-US" sz="4000" b="0" dirty="0" smtClean="0"/>
              <a:t>, Aurelia, etc.)</a:t>
            </a:r>
          </a:p>
          <a:p>
            <a:pPr marL="857250" indent="-857250" algn="l" rtl="0" latinLnBrk="1" hangingPunct="0">
              <a:lnSpc>
                <a:spcPct val="150000"/>
              </a:lnSpc>
              <a:buFont typeface="Arial" panose="020B0604020202020204" pitchFamily="34" charset="0"/>
              <a:buChar char="•"/>
            </a:pPr>
            <a:r>
              <a:rPr lang="en-US" sz="4000" b="0" dirty="0" smtClean="0"/>
              <a:t>Mixed-stack solutions for teams with experience in C#, Java, C++</a:t>
            </a:r>
          </a:p>
          <a:p>
            <a:pPr marL="857250" indent="-857250" algn="l" rtl="0" latinLnBrk="1" hangingPunct="0">
              <a:lnSpc>
                <a:spcPct val="150000"/>
              </a:lnSpc>
              <a:buFont typeface="Arial" panose="020B0604020202020204" pitchFamily="34" charset="0"/>
              <a:buChar char="•"/>
            </a:pPr>
            <a:r>
              <a:rPr kumimoji="0" lang="en-US" sz="4000" b="0" i="0" u="none" strike="noStrike" cap="none" spc="0" normalizeH="0" baseline="0" dirty="0" smtClean="0">
                <a:ln>
                  <a:noFill/>
                </a:ln>
                <a:solidFill>
                  <a:srgbClr val="424242"/>
                </a:solidFill>
                <a:effectLst/>
                <a:uFillTx/>
                <a:sym typeface="Open Sans"/>
              </a:rPr>
              <a:t>Mobile solutions</a:t>
            </a:r>
          </a:p>
          <a:p>
            <a:pPr marL="857250" indent="-857250" algn="l" rtl="0" latinLnBrk="1" hangingPunct="0">
              <a:lnSpc>
                <a:spcPct val="150000"/>
              </a:lnSpc>
              <a:buFont typeface="Arial" panose="020B0604020202020204" pitchFamily="34" charset="0"/>
              <a:buChar char="•"/>
            </a:pPr>
            <a:r>
              <a:rPr lang="en-US" sz="4000" b="0" dirty="0" err="1" smtClean="0"/>
              <a:t>IoT</a:t>
            </a:r>
            <a:r>
              <a:rPr lang="en-US" sz="4000" b="0" dirty="0" smtClean="0"/>
              <a:t> solutions</a:t>
            </a:r>
            <a:endParaRPr kumimoji="0" lang="en-US" sz="4000" b="0" i="0" u="none" strike="noStrike" cap="none" spc="0" normalizeH="0" baseline="0" dirty="0" smtClean="0">
              <a:ln>
                <a:noFill/>
              </a:ln>
              <a:solidFill>
                <a:srgbClr val="424242"/>
              </a:solidFill>
              <a:effectLst/>
              <a:uFillTx/>
              <a:sym typeface="Open Sans"/>
            </a:endParaRPr>
          </a:p>
          <a:p>
            <a:pPr marL="857250" indent="-857250" algn="l" rtl="0" latinLnBrk="1" hangingPunct="0">
              <a:lnSpc>
                <a:spcPct val="150000"/>
              </a:lnSpc>
              <a:buFont typeface="Arial" panose="020B0604020202020204" pitchFamily="34" charset="0"/>
              <a:buChar char="•"/>
            </a:pPr>
            <a:endParaRPr kumimoji="0" lang="uk-UA" sz="4000" b="0" i="0" u="none" strike="noStrike" cap="none" spc="0" normalizeH="0" baseline="0" dirty="0">
              <a:ln>
                <a:noFill/>
              </a:ln>
              <a:solidFill>
                <a:srgbClr val="424242"/>
              </a:solidFill>
              <a:effectLst/>
              <a:uFillTx/>
              <a:sym typeface="Open Sans"/>
            </a:endParaRPr>
          </a:p>
        </p:txBody>
      </p:sp>
    </p:spTree>
    <p:extLst>
      <p:ext uri="{BB962C8B-B14F-4D97-AF65-F5344CB8AC3E}">
        <p14:creationId xmlns:p14="http://schemas.microsoft.com/office/powerpoint/2010/main" val="2856898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Where to start</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2" name="TextBox 1"/>
          <p:cNvSpPr txBox="1"/>
          <p:nvPr/>
        </p:nvSpPr>
        <p:spPr>
          <a:xfrm>
            <a:off x="1323974" y="2628901"/>
            <a:ext cx="22415919" cy="93154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algn="l" rtl="0" latinLnBrk="1" hangingPunct="0">
              <a:lnSpc>
                <a:spcPct val="150000"/>
              </a:lnSpc>
            </a:pPr>
            <a:r>
              <a:rPr lang="en-US" sz="4000" b="0" dirty="0" err="1" smtClean="0"/>
              <a:t>TypeScript</a:t>
            </a:r>
            <a:r>
              <a:rPr lang="en-US" sz="4000" b="0" dirty="0" smtClean="0"/>
              <a:t> official site </a:t>
            </a:r>
            <a:r>
              <a:rPr lang="en-US" sz="4000" b="0" dirty="0" smtClean="0">
                <a:hlinkClick r:id="rId2"/>
              </a:rPr>
              <a:t>http</a:t>
            </a:r>
            <a:r>
              <a:rPr lang="en-US" sz="4000" b="0" dirty="0">
                <a:hlinkClick r:id="rId2"/>
              </a:rPr>
              <a:t>://www.typescriptlang.org</a:t>
            </a:r>
            <a:r>
              <a:rPr lang="en-US" sz="4000" b="0" dirty="0" smtClean="0">
                <a:hlinkClick r:id="rId2"/>
              </a:rPr>
              <a:t>/</a:t>
            </a:r>
            <a:endParaRPr lang="en-US" sz="4000" b="0" dirty="0" smtClean="0"/>
          </a:p>
          <a:p>
            <a:pPr algn="l" rtl="0" latinLnBrk="1" hangingPunct="0">
              <a:lnSpc>
                <a:spcPct val="150000"/>
              </a:lnSpc>
            </a:pPr>
            <a:endParaRPr lang="en-US" sz="4000" b="0" dirty="0" smtClean="0"/>
          </a:p>
          <a:p>
            <a:pPr algn="l" rtl="0" latinLnBrk="1" hangingPunct="0">
              <a:lnSpc>
                <a:spcPct val="150000"/>
              </a:lnSpc>
            </a:pPr>
            <a:r>
              <a:rPr lang="en-US" sz="4000" b="0" dirty="0" err="1"/>
              <a:t>TypeScript</a:t>
            </a:r>
            <a:r>
              <a:rPr lang="en-US" sz="4000" b="0" dirty="0"/>
              <a:t> Jump Start </a:t>
            </a:r>
            <a:r>
              <a:rPr lang="en-US" sz="4000" b="0" dirty="0">
                <a:hlinkClick r:id="rId3"/>
              </a:rPr>
              <a:t>https://</a:t>
            </a:r>
            <a:r>
              <a:rPr lang="en-US" sz="4000" b="0" dirty="0" smtClean="0">
                <a:hlinkClick r:id="rId3"/>
              </a:rPr>
              <a:t>channel9.msdn.com/Blogs/MostafaElzoghbi</a:t>
            </a:r>
          </a:p>
          <a:p>
            <a:pPr algn="l" rtl="0" latinLnBrk="1" hangingPunct="0">
              <a:lnSpc>
                <a:spcPct val="150000"/>
              </a:lnSpc>
            </a:pPr>
            <a:r>
              <a:rPr lang="en-US" sz="4000" b="0" dirty="0" smtClean="0">
                <a:hlinkClick r:id="rId3"/>
              </a:rPr>
              <a:t>/TypeScript-Jump-Start1</a:t>
            </a:r>
            <a:r>
              <a:rPr lang="en-US" sz="4000" b="0" dirty="0" smtClean="0"/>
              <a:t> </a:t>
            </a:r>
          </a:p>
          <a:p>
            <a:pPr algn="l" rtl="0" latinLnBrk="1" hangingPunct="0">
              <a:lnSpc>
                <a:spcPct val="150000"/>
              </a:lnSpc>
            </a:pPr>
            <a:endParaRPr lang="en-US" sz="4000" b="0" dirty="0"/>
          </a:p>
          <a:p>
            <a:pPr algn="l" rtl="0" latinLnBrk="1" hangingPunct="0">
              <a:lnSpc>
                <a:spcPct val="150000"/>
              </a:lnSpc>
            </a:pPr>
            <a:r>
              <a:rPr lang="en-US" sz="4000" b="0" dirty="0"/>
              <a:t>What's New in </a:t>
            </a:r>
            <a:r>
              <a:rPr lang="en-US" sz="4000" b="0" dirty="0" err="1"/>
              <a:t>TypeScript</a:t>
            </a:r>
            <a:r>
              <a:rPr lang="en-US" sz="4000" b="0" dirty="0"/>
              <a:t>? </a:t>
            </a:r>
            <a:r>
              <a:rPr lang="en-US" sz="4000" b="0" dirty="0">
                <a:hlinkClick r:id="rId4"/>
              </a:rPr>
              <a:t>https://</a:t>
            </a:r>
            <a:r>
              <a:rPr lang="en-US" sz="4000" b="0" dirty="0" smtClean="0">
                <a:hlinkClick r:id="rId4"/>
              </a:rPr>
              <a:t>channel9.msdn.com/events/Build/2016/B881</a:t>
            </a:r>
            <a:endParaRPr lang="en-US" sz="4000" b="0" dirty="0" smtClean="0"/>
          </a:p>
          <a:p>
            <a:pPr algn="l" rtl="0" latinLnBrk="1" hangingPunct="0">
              <a:lnSpc>
                <a:spcPct val="150000"/>
              </a:lnSpc>
            </a:pPr>
            <a:endParaRPr lang="en-US" sz="4000" b="0" dirty="0"/>
          </a:p>
          <a:p>
            <a:pPr algn="l" rtl="0" latinLnBrk="1" hangingPunct="0">
              <a:lnSpc>
                <a:spcPct val="150000"/>
              </a:lnSpc>
            </a:pPr>
            <a:r>
              <a:rPr lang="en-US" sz="4000" b="0" dirty="0" smtClean="0"/>
              <a:t>Typescript with Angular </a:t>
            </a:r>
            <a:r>
              <a:rPr lang="en-US" sz="4000" b="0" dirty="0" smtClean="0">
                <a:hlinkClick r:id="rId5"/>
              </a:rPr>
              <a:t>https</a:t>
            </a:r>
            <a:r>
              <a:rPr lang="en-US" sz="4000" b="0" dirty="0">
                <a:hlinkClick r:id="rId5"/>
              </a:rPr>
              <a:t>://</a:t>
            </a:r>
            <a:r>
              <a:rPr lang="en-US" sz="4000" b="0" dirty="0" smtClean="0">
                <a:hlinkClick r:id="rId5"/>
              </a:rPr>
              <a:t>channel9.msdn.com/events/JavaScript-Webinar-Series</a:t>
            </a:r>
          </a:p>
          <a:p>
            <a:pPr algn="l" rtl="0" latinLnBrk="1" hangingPunct="0">
              <a:lnSpc>
                <a:spcPct val="150000"/>
              </a:lnSpc>
            </a:pPr>
            <a:r>
              <a:rPr lang="en-US" sz="4000" b="0" dirty="0" smtClean="0">
                <a:hlinkClick r:id="rId5"/>
              </a:rPr>
              <a:t>/</a:t>
            </a:r>
            <a:r>
              <a:rPr lang="en-US" sz="4000" b="0" dirty="0" err="1">
                <a:hlinkClick r:id="rId5"/>
              </a:rPr>
              <a:t>TypeScript</a:t>
            </a:r>
            <a:r>
              <a:rPr lang="en-US" sz="4000" b="0" dirty="0">
                <a:hlinkClick r:id="rId5"/>
              </a:rPr>
              <a:t>--Angular/</a:t>
            </a:r>
            <a:r>
              <a:rPr lang="en-US" sz="4000" b="0" dirty="0" err="1">
                <a:hlinkClick r:id="rId5"/>
              </a:rPr>
              <a:t>TypeScript</a:t>
            </a:r>
            <a:r>
              <a:rPr lang="en-US" sz="4000" b="0" dirty="0">
                <a:hlinkClick r:id="rId5"/>
              </a:rPr>
              <a:t>--</a:t>
            </a:r>
            <a:r>
              <a:rPr lang="en-US" sz="4000" b="0" dirty="0" smtClean="0">
                <a:hlinkClick r:id="rId5"/>
              </a:rPr>
              <a:t>Angular</a:t>
            </a:r>
            <a:r>
              <a:rPr lang="en-US" sz="4000" b="0" dirty="0" smtClean="0"/>
              <a:t> </a:t>
            </a:r>
            <a:endParaRPr kumimoji="0" lang="uk-UA" sz="4000" b="0" i="0" u="none" strike="noStrike" cap="none" spc="0" normalizeH="0" baseline="0" dirty="0">
              <a:ln>
                <a:noFill/>
              </a:ln>
              <a:solidFill>
                <a:srgbClr val="424242"/>
              </a:solidFill>
              <a:effectLst/>
              <a:uFillTx/>
              <a:sym typeface="Open Sans"/>
            </a:endParaRPr>
          </a:p>
        </p:txBody>
      </p:sp>
    </p:spTree>
    <p:extLst>
      <p:ext uri="{BB962C8B-B14F-4D97-AF65-F5344CB8AC3E}">
        <p14:creationId xmlns:p14="http://schemas.microsoft.com/office/powerpoint/2010/main" val="1802654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6" name="Shape 56"/>
          <p:cNvSpPr/>
          <p:nvPr/>
        </p:nvSpPr>
        <p:spPr>
          <a:xfrm>
            <a:off x="2573337" y="3024981"/>
            <a:ext cx="19024582" cy="46434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sz="10000" b="0">
                <a:solidFill>
                  <a:srgbClr val="FFFFFF"/>
                </a:solidFill>
                <a:latin typeface="+mj-lt"/>
                <a:ea typeface="+mj-ea"/>
                <a:cs typeface="+mj-cs"/>
                <a:sym typeface="Open Sans Semibold"/>
              </a:defRPr>
            </a:lvl1pPr>
          </a:lstStyle>
          <a:p>
            <a:pPr lvl="0">
              <a:defRPr sz="1800">
                <a:solidFill>
                  <a:srgbClr val="000000"/>
                </a:solidFill>
              </a:defRPr>
            </a:pPr>
            <a:r>
              <a:rPr lang="en-US" sz="80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Many thanks for attention!</a:t>
            </a:r>
            <a:endParaRPr sz="8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9203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smtClean="0"/>
              <a:t>JavaScript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Wide-spread development platform</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2" name="TextBox 1"/>
          <p:cNvSpPr txBox="1"/>
          <p:nvPr/>
        </p:nvSpPr>
        <p:spPr>
          <a:xfrm>
            <a:off x="1323974" y="3278037"/>
            <a:ext cx="22415919" cy="81260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marL="857250" indent="-857250" algn="l" rtl="0" latinLnBrk="1" hangingPunct="0">
              <a:lnSpc>
                <a:spcPct val="150000"/>
              </a:lnSpc>
              <a:buFont typeface="Arial" panose="020B0604020202020204" pitchFamily="34" charset="0"/>
              <a:buChar char="•"/>
            </a:pPr>
            <a:r>
              <a:rPr lang="en-US" sz="4000" b="0" dirty="0" smtClean="0"/>
              <a:t>Low entry threshold</a:t>
            </a:r>
          </a:p>
          <a:p>
            <a:pPr marL="857250" indent="-857250" algn="l" rtl="0" latinLnBrk="1" hangingPunct="0">
              <a:lnSpc>
                <a:spcPct val="150000"/>
              </a:lnSpc>
              <a:buFont typeface="Arial" panose="020B0604020202020204" pitchFamily="34" charset="0"/>
              <a:buChar char="•"/>
            </a:pPr>
            <a:r>
              <a:rPr lang="en-US" sz="4000" b="0" dirty="0" smtClean="0"/>
              <a:t>Flexible and extensible language</a:t>
            </a:r>
          </a:p>
          <a:p>
            <a:pPr marL="857250" indent="-857250" algn="l" rtl="0" latinLnBrk="1" hangingPunct="0">
              <a:lnSpc>
                <a:spcPct val="150000"/>
              </a:lnSpc>
              <a:buFont typeface="Arial" panose="020B0604020202020204" pitchFamily="34" charset="0"/>
              <a:buChar char="•"/>
            </a:pPr>
            <a:r>
              <a:rPr lang="en-US" sz="4000" b="0" dirty="0" smtClean="0"/>
              <a:t>Huge community and ecosystem</a:t>
            </a:r>
          </a:p>
          <a:p>
            <a:pPr marL="857250" indent="-857250" algn="l" rtl="0" latinLnBrk="1" hangingPunct="0">
              <a:lnSpc>
                <a:spcPct val="150000"/>
              </a:lnSpc>
              <a:buFont typeface="Arial" panose="020B0604020202020204" pitchFamily="34" charset="0"/>
              <a:buChar char="•"/>
            </a:pPr>
            <a:r>
              <a:rPr lang="en-US" sz="4000" b="0" dirty="0" smtClean="0"/>
              <a:t>Only one </a:t>
            </a:r>
            <a:r>
              <a:rPr lang="en-US" sz="4000" b="0" dirty="0"/>
              <a:t>language working native in-browser</a:t>
            </a:r>
            <a:endParaRPr lang="en-US" sz="4000" b="0" dirty="0" smtClean="0"/>
          </a:p>
          <a:p>
            <a:pPr marL="857250" indent="-857250" algn="l" rtl="0" latinLnBrk="1" hangingPunct="0">
              <a:lnSpc>
                <a:spcPct val="150000"/>
              </a:lnSpc>
              <a:buFont typeface="Arial" panose="020B0604020202020204" pitchFamily="34" charset="0"/>
              <a:buChar char="•"/>
            </a:pPr>
            <a:r>
              <a:rPr lang="en-US" sz="4000" b="0" dirty="0" smtClean="0"/>
              <a:t>Working practically everywhere now</a:t>
            </a:r>
            <a:endParaRPr kumimoji="0" lang="uk-UA" sz="4000" b="0" i="0" u="none" strike="noStrike" cap="none" spc="0" normalizeH="0" baseline="0" dirty="0">
              <a:ln>
                <a:noFill/>
              </a:ln>
              <a:solidFill>
                <a:srgbClr val="424242"/>
              </a:solidFill>
              <a:effectLst/>
              <a:uFillTx/>
              <a:sym typeface="Open Sans"/>
            </a:endParaRPr>
          </a:p>
        </p:txBody>
      </p:sp>
    </p:spTree>
    <p:extLst>
      <p:ext uri="{BB962C8B-B14F-4D97-AF65-F5344CB8AC3E}">
        <p14:creationId xmlns:p14="http://schemas.microsoft.com/office/powerpoint/2010/main" val="4205964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smtClean="0"/>
              <a:t>JavaScript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Development challenges</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2" name="TextBox 1"/>
          <p:cNvSpPr txBox="1"/>
          <p:nvPr/>
        </p:nvSpPr>
        <p:spPr>
          <a:xfrm>
            <a:off x="1323974" y="3278037"/>
            <a:ext cx="22415919" cy="81260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marL="857250" indent="-857250" algn="l" rtl="0" latinLnBrk="1" hangingPunct="0">
              <a:lnSpc>
                <a:spcPct val="150000"/>
              </a:lnSpc>
              <a:buFont typeface="Arial" panose="020B0604020202020204" pitchFamily="34" charset="0"/>
              <a:buChar char="•"/>
            </a:pPr>
            <a:r>
              <a:rPr kumimoji="0" lang="en-US" sz="4000" b="0" i="0" u="none" strike="noStrike" cap="none" spc="0" normalizeH="0" baseline="0" dirty="0" smtClean="0">
                <a:ln>
                  <a:noFill/>
                </a:ln>
                <a:solidFill>
                  <a:srgbClr val="424242"/>
                </a:solidFill>
                <a:effectLst/>
                <a:uFillTx/>
                <a:sym typeface="Open Sans"/>
              </a:rPr>
              <a:t>Complicated</a:t>
            </a:r>
            <a:r>
              <a:rPr kumimoji="0" lang="en-US" sz="4000" b="0" i="0" u="none" strike="noStrike" cap="none" spc="0" normalizeH="0" dirty="0" smtClean="0">
                <a:ln>
                  <a:noFill/>
                </a:ln>
                <a:solidFill>
                  <a:srgbClr val="424242"/>
                </a:solidFill>
                <a:effectLst/>
                <a:uFillTx/>
                <a:sym typeface="Open Sans"/>
              </a:rPr>
              <a:t> inheritance </a:t>
            </a:r>
            <a:r>
              <a:rPr lang="en-US" sz="4000" b="0" dirty="0" smtClean="0"/>
              <a:t>and</a:t>
            </a:r>
            <a:r>
              <a:rPr kumimoji="0" lang="en-US" sz="4000" b="0" i="0" u="none" strike="noStrike" cap="none" spc="0" normalizeH="0" dirty="0" smtClean="0">
                <a:ln>
                  <a:noFill/>
                </a:ln>
                <a:solidFill>
                  <a:srgbClr val="424242"/>
                </a:solidFill>
                <a:effectLst/>
                <a:uFillTx/>
                <a:sym typeface="Open Sans"/>
              </a:rPr>
              <a:t> visibility paradigm</a:t>
            </a:r>
          </a:p>
          <a:p>
            <a:pPr marL="857250" indent="-857250" algn="l" rtl="0" latinLnBrk="1" hangingPunct="0">
              <a:lnSpc>
                <a:spcPct val="150000"/>
              </a:lnSpc>
              <a:buFont typeface="Arial" panose="020B0604020202020204" pitchFamily="34" charset="0"/>
              <a:buChar char="•"/>
            </a:pPr>
            <a:r>
              <a:rPr lang="en-US" sz="4000" b="0" baseline="0" dirty="0" smtClean="0"/>
              <a:t>Dynamically</a:t>
            </a:r>
            <a:r>
              <a:rPr lang="en-US" sz="4000" b="0" dirty="0" smtClean="0"/>
              <a:t> typed: cure and curse</a:t>
            </a:r>
          </a:p>
          <a:p>
            <a:pPr marL="857250" indent="-857250" algn="l" rtl="0" latinLnBrk="1" hangingPunct="0">
              <a:lnSpc>
                <a:spcPct val="150000"/>
              </a:lnSpc>
              <a:buFont typeface="Arial" panose="020B0604020202020204" pitchFamily="34" charset="0"/>
              <a:buChar char="•"/>
            </a:pPr>
            <a:r>
              <a:rPr lang="en-US" sz="4000" b="0" dirty="0" smtClean="0"/>
              <a:t>Transparent architecture design is hard to implement</a:t>
            </a:r>
          </a:p>
          <a:p>
            <a:pPr marL="857250" indent="-857250" algn="l" rtl="0" latinLnBrk="1" hangingPunct="0">
              <a:lnSpc>
                <a:spcPct val="150000"/>
              </a:lnSpc>
              <a:buFont typeface="Arial" panose="020B0604020202020204" pitchFamily="34" charset="0"/>
              <a:buChar char="•"/>
            </a:pPr>
            <a:r>
              <a:rPr lang="en-US" sz="4000" b="0" dirty="0" smtClean="0"/>
              <a:t>Well-known design problems: global variables, spaghetti code, dependencies hell, </a:t>
            </a:r>
          </a:p>
          <a:p>
            <a:pPr algn="l" rtl="0" latinLnBrk="1" hangingPunct="0">
              <a:lnSpc>
                <a:spcPct val="150000"/>
              </a:lnSpc>
            </a:pPr>
            <a:r>
              <a:rPr lang="en-US" sz="4000" b="0" dirty="0" smtClean="0"/>
              <a:t>	  callbacks hell, 100500 lines scripts and many more</a:t>
            </a:r>
          </a:p>
          <a:p>
            <a:pPr marL="856800" indent="-900113" algn="l" defTabSz="257175" rtl="0" latinLnBrk="1" hangingPunct="0">
              <a:lnSpc>
                <a:spcPct val="150000"/>
              </a:lnSpc>
              <a:buFont typeface="Arial" panose="020B0604020202020204" pitchFamily="34" charset="0"/>
              <a:buChar char="•"/>
            </a:pPr>
            <a:r>
              <a:rPr lang="en-US" sz="4000" b="0" dirty="0" smtClean="0"/>
              <a:t>Huge, enterprise-oriented and full-JS projects are hard to implement </a:t>
            </a:r>
          </a:p>
          <a:p>
            <a:pPr marL="856800" algn="l" defTabSz="257175" rtl="0" latinLnBrk="1" hangingPunct="0">
              <a:lnSpc>
                <a:spcPct val="150000"/>
              </a:lnSpc>
            </a:pPr>
            <a:r>
              <a:rPr lang="en-US" sz="4000" b="0" dirty="0" smtClean="0"/>
              <a:t>and painful to support</a:t>
            </a:r>
          </a:p>
          <a:p>
            <a:pPr marL="857250" indent="-857250" algn="l" rtl="0" latinLnBrk="1" hangingPunct="0">
              <a:lnSpc>
                <a:spcPct val="150000"/>
              </a:lnSpc>
              <a:buFont typeface="Arial" panose="020B0604020202020204" pitchFamily="34" charset="0"/>
              <a:buChar char="•"/>
            </a:pPr>
            <a:endParaRPr kumimoji="0" lang="uk-UA" sz="4000" b="0" i="0" u="none" strike="noStrike" cap="none" spc="0" normalizeH="0" baseline="0" dirty="0">
              <a:ln>
                <a:noFill/>
              </a:ln>
              <a:solidFill>
                <a:srgbClr val="424242"/>
              </a:solidFill>
              <a:effectLst/>
              <a:uFillTx/>
              <a:sym typeface="Open Sans"/>
            </a:endParaRPr>
          </a:p>
        </p:txBody>
      </p:sp>
    </p:spTree>
    <p:extLst>
      <p:ext uri="{BB962C8B-B14F-4D97-AF65-F5344CB8AC3E}">
        <p14:creationId xmlns:p14="http://schemas.microsoft.com/office/powerpoint/2010/main" val="1837671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Historical retrospective</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2" name="TextBox 1"/>
          <p:cNvSpPr txBox="1"/>
          <p:nvPr/>
        </p:nvSpPr>
        <p:spPr>
          <a:xfrm>
            <a:off x="1323974" y="3278037"/>
            <a:ext cx="22415919" cy="81260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marL="857250" indent="-857250" algn="l" rtl="0" latinLnBrk="1" hangingPunct="0">
              <a:lnSpc>
                <a:spcPct val="150000"/>
              </a:lnSpc>
              <a:buFont typeface="Arial" panose="020B0604020202020204" pitchFamily="34" charset="0"/>
              <a:buChar char="•"/>
            </a:pPr>
            <a:r>
              <a:rPr lang="en-US" sz="4000" b="0" dirty="0" err="1" smtClean="0"/>
              <a:t>TypeScript</a:t>
            </a:r>
            <a:r>
              <a:rPr lang="en-US" sz="4000" b="0" dirty="0" smtClean="0"/>
              <a:t> </a:t>
            </a:r>
            <a:r>
              <a:rPr lang="en-US" sz="4000" b="0" dirty="0"/>
              <a:t>was first made public in October </a:t>
            </a:r>
            <a:r>
              <a:rPr lang="en-US" sz="4000" b="0" dirty="0" smtClean="0"/>
              <a:t>2012</a:t>
            </a:r>
          </a:p>
          <a:p>
            <a:pPr marL="857250" indent="-857250" algn="l" rtl="0" latinLnBrk="1" hangingPunct="0">
              <a:lnSpc>
                <a:spcPct val="150000"/>
              </a:lnSpc>
              <a:buFont typeface="Arial" panose="020B0604020202020204" pitchFamily="34" charset="0"/>
              <a:buChar char="•"/>
            </a:pPr>
            <a:r>
              <a:rPr lang="en-US" sz="4000" b="0" dirty="0"/>
              <a:t>Anders Hejlsberg, lead architect of C# and creator of Delphi and Turbo Pascal, </a:t>
            </a:r>
            <a:endParaRPr lang="en-US" sz="4000" b="0" dirty="0" smtClean="0"/>
          </a:p>
          <a:p>
            <a:pPr algn="l" rtl="0" latinLnBrk="1" hangingPunct="0">
              <a:lnSpc>
                <a:spcPct val="150000"/>
              </a:lnSpc>
            </a:pPr>
            <a:r>
              <a:rPr lang="en-US" sz="4000" b="0" dirty="0" smtClean="0"/>
              <a:t>has </a:t>
            </a:r>
            <a:r>
              <a:rPr lang="en-US" sz="4000" b="0" dirty="0"/>
              <a:t>worked on the development of </a:t>
            </a:r>
            <a:r>
              <a:rPr lang="en-US" sz="4000" b="0" dirty="0" err="1" smtClean="0"/>
              <a:t>TypeScript</a:t>
            </a:r>
            <a:endParaRPr lang="en-US" sz="4000" b="0" dirty="0" smtClean="0"/>
          </a:p>
          <a:p>
            <a:pPr marL="571500" indent="-571500" algn="l" rtl="0" latinLnBrk="1" hangingPunct="0">
              <a:lnSpc>
                <a:spcPct val="150000"/>
              </a:lnSpc>
              <a:buFont typeface="Arial" panose="020B0604020202020204" pitchFamily="34" charset="0"/>
              <a:buChar char="•"/>
            </a:pPr>
            <a:r>
              <a:rPr lang="en-US" sz="4000" b="0" dirty="0"/>
              <a:t>Originated from the perceived </a:t>
            </a:r>
            <a:r>
              <a:rPr lang="en-US" sz="4000" b="0" dirty="0" smtClean="0"/>
              <a:t>shortcomings </a:t>
            </a:r>
            <a:r>
              <a:rPr lang="en-US" sz="4000" b="0" dirty="0"/>
              <a:t>of JavaScript for the development </a:t>
            </a:r>
            <a:r>
              <a:rPr lang="en-US" sz="4000" b="0" dirty="0" smtClean="0"/>
              <a:t>of</a:t>
            </a:r>
          </a:p>
          <a:p>
            <a:pPr algn="l" rtl="0" latinLnBrk="1" hangingPunct="0">
              <a:lnSpc>
                <a:spcPct val="150000"/>
              </a:lnSpc>
            </a:pPr>
            <a:r>
              <a:rPr lang="en-US" sz="4000" b="0" dirty="0" smtClean="0"/>
              <a:t>large-scale applications</a:t>
            </a:r>
          </a:p>
          <a:p>
            <a:pPr marL="571500" indent="-571500" algn="l" rtl="0" latinLnBrk="1" hangingPunct="0">
              <a:lnSpc>
                <a:spcPct val="150000"/>
              </a:lnSpc>
              <a:buFont typeface="Arial" panose="020B0604020202020204" pitchFamily="34" charset="0"/>
              <a:buChar char="•"/>
            </a:pPr>
            <a:r>
              <a:rPr lang="en-US" sz="4000" b="0" dirty="0"/>
              <a:t>As </a:t>
            </a:r>
            <a:r>
              <a:rPr lang="en-US" sz="4000" b="0" dirty="0" err="1"/>
              <a:t>TypeScript</a:t>
            </a:r>
            <a:r>
              <a:rPr lang="en-US" sz="4000" b="0" dirty="0"/>
              <a:t> is a superset of JavaScript, any existing </a:t>
            </a:r>
            <a:r>
              <a:rPr lang="en-US" sz="4000" b="0" dirty="0" smtClean="0"/>
              <a:t> JavaScript </a:t>
            </a:r>
            <a:r>
              <a:rPr lang="en-US" sz="4000" b="0" dirty="0"/>
              <a:t>programs </a:t>
            </a:r>
            <a:endParaRPr lang="en-US" sz="4000" b="0" dirty="0" smtClean="0"/>
          </a:p>
          <a:p>
            <a:pPr algn="l" rtl="0" latinLnBrk="1" hangingPunct="0">
              <a:lnSpc>
                <a:spcPct val="150000"/>
              </a:lnSpc>
            </a:pPr>
            <a:r>
              <a:rPr lang="en-US" sz="4000" b="0" dirty="0" smtClean="0"/>
              <a:t>are </a:t>
            </a:r>
            <a:r>
              <a:rPr lang="en-US" sz="4000" b="0" dirty="0"/>
              <a:t>also valid </a:t>
            </a:r>
            <a:r>
              <a:rPr lang="en-US" sz="4000" b="0" dirty="0" err="1"/>
              <a:t>TypeScript</a:t>
            </a:r>
            <a:r>
              <a:rPr lang="en-US" sz="4000" b="0" dirty="0"/>
              <a:t> programs</a:t>
            </a:r>
            <a:r>
              <a:rPr lang="en-US" sz="4000" b="0" dirty="0" smtClean="0"/>
              <a:t>.</a:t>
            </a:r>
          </a:p>
          <a:p>
            <a:pPr marL="571500" indent="-571500" algn="l" rtl="0" latinLnBrk="1" hangingPunct="0">
              <a:lnSpc>
                <a:spcPct val="150000"/>
              </a:lnSpc>
              <a:buFont typeface="Arial" panose="020B0604020202020204" pitchFamily="34" charset="0"/>
              <a:buChar char="•"/>
            </a:pPr>
            <a:r>
              <a:rPr lang="en-US" sz="4000" b="0" dirty="0" smtClean="0"/>
              <a:t>Open-source + community support = fast growth </a:t>
            </a:r>
            <a:endParaRPr kumimoji="0" lang="uk-UA" sz="4000" b="0" i="0" u="none" strike="noStrike" cap="none" spc="0" normalizeH="0" baseline="0" dirty="0">
              <a:ln>
                <a:noFill/>
              </a:ln>
              <a:solidFill>
                <a:srgbClr val="424242"/>
              </a:solidFill>
              <a:effectLst/>
              <a:uFillTx/>
              <a:sym typeface="Open Sans"/>
            </a:endParaRPr>
          </a:p>
        </p:txBody>
      </p:sp>
    </p:spTree>
    <p:extLst>
      <p:ext uri="{BB962C8B-B14F-4D97-AF65-F5344CB8AC3E}">
        <p14:creationId xmlns:p14="http://schemas.microsoft.com/office/powerpoint/2010/main" val="3947900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One year – four releases</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grpSp>
        <p:nvGrpSpPr>
          <p:cNvPr id="5" name="Group 34"/>
          <p:cNvGrpSpPr/>
          <p:nvPr/>
        </p:nvGrpSpPr>
        <p:grpSpPr>
          <a:xfrm rot="20525346">
            <a:off x="2184243" y="6381801"/>
            <a:ext cx="20020154" cy="896552"/>
            <a:chOff x="1036637" y="5402262"/>
            <a:chExt cx="10210800" cy="457200"/>
          </a:xfrm>
        </p:grpSpPr>
        <p:grpSp>
          <p:nvGrpSpPr>
            <p:cNvPr id="6" name="Group 8"/>
            <p:cNvGrpSpPr/>
            <p:nvPr/>
          </p:nvGrpSpPr>
          <p:grpSpPr>
            <a:xfrm>
              <a:off x="2713037" y="5402262"/>
              <a:ext cx="2133600" cy="457200"/>
              <a:chOff x="1265237" y="5402262"/>
              <a:chExt cx="2133600" cy="457200"/>
            </a:xfrm>
          </p:grpSpPr>
          <p:sp>
            <p:nvSpPr>
              <p:cNvPr id="17" name="Oval 3"/>
              <p:cNvSpPr/>
              <p:nvPr/>
            </p:nvSpPr>
            <p:spPr bwMode="auto">
              <a:xfrm>
                <a:off x="1265237" y="5402262"/>
                <a:ext cx="457200" cy="45720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1828298" rtl="0" fontAlgn="base">
                  <a:lnSpc>
                    <a:spcPct val="90000"/>
                  </a:lnSpc>
                  <a:spcBef>
                    <a:spcPct val="0"/>
                  </a:spcBef>
                  <a:spcAft>
                    <a:spcPct val="0"/>
                  </a:spcAft>
                  <a:defRPr/>
                </a:pPr>
                <a:endParaRPr lang="en-US" sz="4700" b="0" kern="12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8" name="Straight Connector 6"/>
              <p:cNvCxnSpPr>
                <a:stCxn id="17" idx="6"/>
              </p:cNvCxnSpPr>
              <p:nvPr/>
            </p:nvCxnSpPr>
            <p:spPr>
              <a:xfrm>
                <a:off x="1722437" y="5630862"/>
                <a:ext cx="1676400" cy="0"/>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grpSp>
          <p:nvGrpSpPr>
            <p:cNvPr id="7" name="Group 16"/>
            <p:cNvGrpSpPr/>
            <p:nvPr/>
          </p:nvGrpSpPr>
          <p:grpSpPr>
            <a:xfrm>
              <a:off x="4846637" y="5402262"/>
              <a:ext cx="2133600" cy="457200"/>
              <a:chOff x="1265237" y="5402262"/>
              <a:chExt cx="2133600" cy="457200"/>
            </a:xfrm>
          </p:grpSpPr>
          <p:sp>
            <p:nvSpPr>
              <p:cNvPr id="15" name="Oval 17"/>
              <p:cNvSpPr/>
              <p:nvPr/>
            </p:nvSpPr>
            <p:spPr bwMode="auto">
              <a:xfrm>
                <a:off x="1265237" y="5402262"/>
                <a:ext cx="457200" cy="45720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1828298" rtl="0" fontAlgn="base">
                  <a:lnSpc>
                    <a:spcPct val="90000"/>
                  </a:lnSpc>
                  <a:spcBef>
                    <a:spcPct val="0"/>
                  </a:spcBef>
                  <a:spcAft>
                    <a:spcPct val="0"/>
                  </a:spcAft>
                  <a:defRPr/>
                </a:pPr>
                <a:endParaRPr lang="en-US" sz="4700" b="0" kern="12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6" name="Straight Connector 18"/>
              <p:cNvCxnSpPr>
                <a:stCxn id="15" idx="6"/>
              </p:cNvCxnSpPr>
              <p:nvPr/>
            </p:nvCxnSpPr>
            <p:spPr>
              <a:xfrm>
                <a:off x="1722437" y="5630862"/>
                <a:ext cx="1676400" cy="0"/>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grpSp>
          <p:nvGrpSpPr>
            <p:cNvPr id="8" name="Group 19"/>
            <p:cNvGrpSpPr/>
            <p:nvPr/>
          </p:nvGrpSpPr>
          <p:grpSpPr>
            <a:xfrm>
              <a:off x="6980237" y="5402262"/>
              <a:ext cx="2133600" cy="457200"/>
              <a:chOff x="1265237" y="5402262"/>
              <a:chExt cx="2133600" cy="457200"/>
            </a:xfrm>
          </p:grpSpPr>
          <p:sp>
            <p:nvSpPr>
              <p:cNvPr id="13" name="Oval 20"/>
              <p:cNvSpPr/>
              <p:nvPr/>
            </p:nvSpPr>
            <p:spPr bwMode="auto">
              <a:xfrm>
                <a:off x="1265237" y="5402262"/>
                <a:ext cx="457200" cy="45720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1828298" rtl="0" fontAlgn="base">
                  <a:lnSpc>
                    <a:spcPct val="90000"/>
                  </a:lnSpc>
                  <a:spcBef>
                    <a:spcPct val="0"/>
                  </a:spcBef>
                  <a:spcAft>
                    <a:spcPct val="0"/>
                  </a:spcAft>
                  <a:defRPr/>
                </a:pPr>
                <a:endParaRPr lang="en-US" sz="4700" b="0" kern="12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4" name="Straight Connector 21"/>
              <p:cNvCxnSpPr>
                <a:stCxn id="13" idx="6"/>
              </p:cNvCxnSpPr>
              <p:nvPr/>
            </p:nvCxnSpPr>
            <p:spPr>
              <a:xfrm>
                <a:off x="1722437" y="5630862"/>
                <a:ext cx="1676400" cy="0"/>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grpSp>
          <p:nvGrpSpPr>
            <p:cNvPr id="9" name="Group 22"/>
            <p:cNvGrpSpPr/>
            <p:nvPr/>
          </p:nvGrpSpPr>
          <p:grpSpPr>
            <a:xfrm>
              <a:off x="9113837" y="5402262"/>
              <a:ext cx="2133600" cy="457200"/>
              <a:chOff x="1265237" y="5402262"/>
              <a:chExt cx="2133600" cy="457200"/>
            </a:xfrm>
          </p:grpSpPr>
          <p:sp>
            <p:nvSpPr>
              <p:cNvPr id="11" name="Oval 23"/>
              <p:cNvSpPr/>
              <p:nvPr/>
            </p:nvSpPr>
            <p:spPr bwMode="auto">
              <a:xfrm>
                <a:off x="1265237" y="5402262"/>
                <a:ext cx="457200" cy="45720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1828298" rtl="0" fontAlgn="base">
                  <a:lnSpc>
                    <a:spcPct val="90000"/>
                  </a:lnSpc>
                  <a:spcBef>
                    <a:spcPct val="0"/>
                  </a:spcBef>
                  <a:spcAft>
                    <a:spcPct val="0"/>
                  </a:spcAft>
                  <a:defRPr/>
                </a:pPr>
                <a:endParaRPr lang="en-US" sz="4700" b="0" kern="12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2" name="Straight Connector 24"/>
              <p:cNvCxnSpPr>
                <a:stCxn id="11" idx="6"/>
              </p:cNvCxnSpPr>
              <p:nvPr/>
            </p:nvCxnSpPr>
            <p:spPr>
              <a:xfrm>
                <a:off x="1722437" y="5630862"/>
                <a:ext cx="1676400" cy="0"/>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cxnSp>
          <p:nvCxnSpPr>
            <p:cNvPr id="10" name="Straight Connector 33"/>
            <p:cNvCxnSpPr/>
            <p:nvPr/>
          </p:nvCxnSpPr>
          <p:spPr>
            <a:xfrm>
              <a:off x="1036637" y="5630862"/>
              <a:ext cx="1676400" cy="0"/>
            </a:xfrm>
            <a:prstGeom prst="line">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292319" y="6747234"/>
            <a:ext cx="1862281" cy="1451865"/>
          </a:xfrm>
          <a:prstGeom prst="rect">
            <a:avLst/>
          </a:prstGeom>
          <a:noFill/>
        </p:spPr>
        <p:txBody>
          <a:bodyPr wrap="none" lIns="358573" tIns="286858" rIns="358573" bIns="286858" rtlCol="0">
            <a:spAutoFit/>
          </a:bodyPr>
          <a:lstStyle/>
          <a:p>
            <a:pPr algn="ctr" defTabSz="1828827" rtl="0">
              <a:lnSpc>
                <a:spcPct val="90000"/>
              </a:lnSpc>
              <a:spcAft>
                <a:spcPts val="1176"/>
              </a:spcAft>
              <a:defRPr/>
            </a:pPr>
            <a:r>
              <a:rPr lang="en-US" sz="6300" b="0" kern="1200"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1.5</a:t>
            </a:r>
          </a:p>
        </p:txBody>
      </p:sp>
      <p:sp>
        <p:nvSpPr>
          <p:cNvPr id="20" name="TextBox 19"/>
          <p:cNvSpPr txBox="1"/>
          <p:nvPr/>
        </p:nvSpPr>
        <p:spPr>
          <a:xfrm>
            <a:off x="9272894" y="5455052"/>
            <a:ext cx="1862281" cy="1451865"/>
          </a:xfrm>
          <a:prstGeom prst="rect">
            <a:avLst/>
          </a:prstGeom>
          <a:noFill/>
        </p:spPr>
        <p:txBody>
          <a:bodyPr wrap="none" lIns="358573" tIns="286858" rIns="358573" bIns="286858" rtlCol="0">
            <a:spAutoFit/>
          </a:bodyPr>
          <a:lstStyle/>
          <a:p>
            <a:pPr algn="ctr" defTabSz="1828827" rtl="0">
              <a:lnSpc>
                <a:spcPct val="90000"/>
              </a:lnSpc>
              <a:spcAft>
                <a:spcPts val="1176"/>
              </a:spcAft>
              <a:defRPr/>
            </a:pPr>
            <a:r>
              <a:rPr lang="en-US" sz="6300" b="0" kern="1200"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1.6</a:t>
            </a:r>
          </a:p>
        </p:txBody>
      </p:sp>
      <p:sp>
        <p:nvSpPr>
          <p:cNvPr id="21" name="TextBox 20"/>
          <p:cNvSpPr txBox="1"/>
          <p:nvPr/>
        </p:nvSpPr>
        <p:spPr>
          <a:xfrm>
            <a:off x="13253469" y="4168343"/>
            <a:ext cx="1862281" cy="1451865"/>
          </a:xfrm>
          <a:prstGeom prst="rect">
            <a:avLst/>
          </a:prstGeom>
          <a:noFill/>
        </p:spPr>
        <p:txBody>
          <a:bodyPr wrap="none" lIns="358573" tIns="286858" rIns="358573" bIns="286858" rtlCol="0">
            <a:spAutoFit/>
          </a:bodyPr>
          <a:lstStyle/>
          <a:p>
            <a:pPr algn="ctr" defTabSz="1828827" rtl="0">
              <a:lnSpc>
                <a:spcPct val="90000"/>
              </a:lnSpc>
              <a:spcAft>
                <a:spcPts val="1176"/>
              </a:spcAft>
              <a:defRPr/>
            </a:pPr>
            <a:r>
              <a:rPr lang="en-US" sz="6300" b="0" kern="1200"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1.7</a:t>
            </a:r>
          </a:p>
        </p:txBody>
      </p:sp>
      <p:sp>
        <p:nvSpPr>
          <p:cNvPr id="22" name="TextBox 21"/>
          <p:cNvSpPr txBox="1"/>
          <p:nvPr/>
        </p:nvSpPr>
        <p:spPr>
          <a:xfrm>
            <a:off x="17234044" y="2889192"/>
            <a:ext cx="1862281" cy="1451865"/>
          </a:xfrm>
          <a:prstGeom prst="rect">
            <a:avLst/>
          </a:prstGeom>
          <a:noFill/>
        </p:spPr>
        <p:txBody>
          <a:bodyPr wrap="none" lIns="358573" tIns="286858" rIns="358573" bIns="286858" rtlCol="0">
            <a:spAutoFit/>
          </a:bodyPr>
          <a:lstStyle/>
          <a:p>
            <a:pPr algn="ctr" defTabSz="1828827" rtl="0">
              <a:lnSpc>
                <a:spcPct val="90000"/>
              </a:lnSpc>
              <a:spcAft>
                <a:spcPts val="1176"/>
              </a:spcAft>
              <a:defRPr/>
            </a:pPr>
            <a:r>
              <a:rPr lang="en-US" sz="6300" b="0" kern="1200"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1.8</a:t>
            </a:r>
          </a:p>
        </p:txBody>
      </p:sp>
      <p:sp>
        <p:nvSpPr>
          <p:cNvPr id="23" name="TextBox 22"/>
          <p:cNvSpPr txBox="1"/>
          <p:nvPr/>
        </p:nvSpPr>
        <p:spPr>
          <a:xfrm>
            <a:off x="4199385" y="9745258"/>
            <a:ext cx="4054805" cy="1659614"/>
          </a:xfrm>
          <a:prstGeom prst="rect">
            <a:avLst/>
          </a:prstGeom>
          <a:noFill/>
        </p:spPr>
        <p:txBody>
          <a:bodyPr wrap="none" lIns="358573" tIns="286858" rIns="358573" bIns="286858" rtlCol="0">
            <a:spAutoFit/>
          </a:bodyPr>
          <a:lstStyle/>
          <a:p>
            <a:pPr algn="ctr" defTabSz="1828827" rtl="0">
              <a:lnSpc>
                <a:spcPct val="90000"/>
              </a:lnSpc>
              <a:spcAft>
                <a:spcPts val="1176"/>
              </a:spcAft>
              <a:defRPr/>
            </a:pP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Core ES2015 +</a:t>
            </a:r>
            <a:b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b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Decorators</a:t>
            </a:r>
          </a:p>
        </p:txBody>
      </p:sp>
      <p:sp>
        <p:nvSpPr>
          <p:cNvPr id="24" name="TextBox 23"/>
          <p:cNvSpPr txBox="1"/>
          <p:nvPr/>
        </p:nvSpPr>
        <p:spPr>
          <a:xfrm>
            <a:off x="8330895" y="8434192"/>
            <a:ext cx="3781076" cy="1659614"/>
          </a:xfrm>
          <a:prstGeom prst="rect">
            <a:avLst/>
          </a:prstGeom>
          <a:noFill/>
        </p:spPr>
        <p:txBody>
          <a:bodyPr wrap="none" lIns="358573" tIns="286858" rIns="358573" bIns="286858" rtlCol="0">
            <a:spAutoFit/>
          </a:bodyPr>
          <a:lstStyle/>
          <a:p>
            <a:pPr algn="ctr" defTabSz="1828827" rtl="0">
              <a:lnSpc>
                <a:spcPct val="90000"/>
              </a:lnSpc>
              <a:spcAft>
                <a:spcPts val="1176"/>
              </a:spcAft>
              <a:defRPr/>
            </a:pP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Full ES2015 +</a:t>
            </a:r>
            <a:b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b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React/JSX</a:t>
            </a:r>
          </a:p>
        </p:txBody>
      </p:sp>
      <p:sp>
        <p:nvSpPr>
          <p:cNvPr id="25" name="TextBox 24"/>
          <p:cNvSpPr txBox="1"/>
          <p:nvPr/>
        </p:nvSpPr>
        <p:spPr>
          <a:xfrm>
            <a:off x="12355787" y="7156859"/>
            <a:ext cx="3657645" cy="2739910"/>
          </a:xfrm>
          <a:prstGeom prst="rect">
            <a:avLst/>
          </a:prstGeom>
          <a:noFill/>
        </p:spPr>
        <p:txBody>
          <a:bodyPr wrap="none" lIns="358573" tIns="286858" rIns="358573" bIns="286858" rtlCol="0">
            <a:spAutoFit/>
          </a:bodyPr>
          <a:lstStyle/>
          <a:p>
            <a:pPr algn="ctr" defTabSz="1828827" rtl="0">
              <a:lnSpc>
                <a:spcPct val="90000"/>
              </a:lnSpc>
              <a:spcAft>
                <a:spcPts val="1176"/>
              </a:spcAft>
              <a:defRPr/>
            </a:pP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Async/await</a:t>
            </a:r>
            <a:b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b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on server +</a:t>
            </a:r>
            <a:b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b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polymorphic</a:t>
            </a:r>
            <a:b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b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‘this’ types</a:t>
            </a:r>
          </a:p>
        </p:txBody>
      </p:sp>
      <p:sp>
        <p:nvSpPr>
          <p:cNvPr id="26" name="TextBox 25"/>
          <p:cNvSpPr txBox="1"/>
          <p:nvPr/>
        </p:nvSpPr>
        <p:spPr>
          <a:xfrm>
            <a:off x="16323744" y="5887122"/>
            <a:ext cx="3682908" cy="2739910"/>
          </a:xfrm>
          <a:prstGeom prst="rect">
            <a:avLst/>
          </a:prstGeom>
          <a:noFill/>
        </p:spPr>
        <p:txBody>
          <a:bodyPr wrap="none" lIns="358573" tIns="286858" rIns="358573" bIns="286858" rtlCol="0">
            <a:spAutoFit/>
          </a:bodyPr>
          <a:lstStyle/>
          <a:p>
            <a:pPr algn="ctr" defTabSz="1828827" rtl="0">
              <a:lnSpc>
                <a:spcPct val="90000"/>
              </a:lnSpc>
              <a:spcAft>
                <a:spcPts val="1176"/>
              </a:spcAft>
              <a:defRPr/>
            </a:pP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JavaScript in</a:t>
            </a:r>
            <a:b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b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TS projects +</a:t>
            </a:r>
            <a:b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b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control flow</a:t>
            </a:r>
            <a:b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br>
            <a:r>
              <a:rPr lang="en-US" sz="3900" b="0" kern="1200" dirty="0">
                <a:gradFill>
                  <a:gsLst>
                    <a:gs pos="2917">
                      <a:srgbClr val="505050"/>
                    </a:gs>
                    <a:gs pos="30000">
                      <a:srgbClr val="505050"/>
                    </a:gs>
                  </a:gsLst>
                  <a:lin ang="5400000" scaled="0"/>
                </a:gradFill>
                <a:latin typeface="Open Sans" panose="020B0606030504020204" pitchFamily="34" charset="0"/>
                <a:ea typeface="Open Sans" panose="020B0606030504020204" pitchFamily="34" charset="0"/>
                <a:cs typeface="Open Sans" panose="020B0606030504020204" pitchFamily="34" charset="0"/>
              </a:rPr>
              <a:t>analysis</a:t>
            </a:r>
          </a:p>
        </p:txBody>
      </p:sp>
    </p:spTree>
    <p:extLst>
      <p:ext uri="{BB962C8B-B14F-4D97-AF65-F5344CB8AC3E}">
        <p14:creationId xmlns:p14="http://schemas.microsoft.com/office/powerpoint/2010/main" val="3816016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6" name="Shape 56"/>
          <p:cNvSpPr/>
          <p:nvPr/>
        </p:nvSpPr>
        <p:spPr>
          <a:xfrm>
            <a:off x="2573337" y="3024981"/>
            <a:ext cx="19024582" cy="46434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sz="10000" b="0">
                <a:solidFill>
                  <a:srgbClr val="FFFFFF"/>
                </a:solidFill>
                <a:latin typeface="+mj-lt"/>
                <a:ea typeface="+mj-ea"/>
                <a:cs typeface="+mj-cs"/>
                <a:sym typeface="Open Sans Semibold"/>
              </a:defRPr>
            </a:lvl1pPr>
          </a:lstStyle>
          <a:p>
            <a:pPr lvl="0">
              <a:defRPr sz="1800">
                <a:solidFill>
                  <a:srgbClr val="000000"/>
                </a:solidFill>
              </a:defRPr>
            </a:pPr>
            <a:r>
              <a:rPr lang="en-US" sz="80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Language features</a:t>
            </a:r>
            <a:endParaRPr sz="8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2806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General features</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2" name="TextBox 1"/>
          <p:cNvSpPr txBox="1"/>
          <p:nvPr/>
        </p:nvSpPr>
        <p:spPr>
          <a:xfrm>
            <a:off x="1323974" y="3278037"/>
            <a:ext cx="22415919" cy="8666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marL="857250" indent="-857250" algn="l" rtl="0" latinLnBrk="1" hangingPunct="0">
              <a:lnSpc>
                <a:spcPct val="150000"/>
              </a:lnSpc>
              <a:buFont typeface="Arial" panose="020B0604020202020204" pitchFamily="34" charset="0"/>
              <a:buChar char="•"/>
            </a:pPr>
            <a:r>
              <a:rPr lang="en-US" sz="4000" b="0" dirty="0" smtClean="0"/>
              <a:t>Strong typing system + type annotations = static and compile time checking</a:t>
            </a:r>
          </a:p>
          <a:p>
            <a:pPr marL="857250" indent="-857250" algn="l" rtl="0" latinLnBrk="1" hangingPunct="0">
              <a:lnSpc>
                <a:spcPct val="150000"/>
              </a:lnSpc>
              <a:buFont typeface="Arial" panose="020B0604020202020204" pitchFamily="34" charset="0"/>
              <a:buChar char="•"/>
            </a:pPr>
            <a:r>
              <a:rPr lang="en-US" sz="4000" b="0" dirty="0" smtClean="0"/>
              <a:t>Class-based inheritance system </a:t>
            </a:r>
          </a:p>
          <a:p>
            <a:pPr marL="857250" indent="-857250" algn="l" rtl="0" latinLnBrk="1" hangingPunct="0">
              <a:lnSpc>
                <a:spcPct val="150000"/>
              </a:lnSpc>
              <a:buFont typeface="Arial" panose="020B0604020202020204" pitchFamily="34" charset="0"/>
              <a:buChar char="•"/>
            </a:pPr>
            <a:r>
              <a:rPr lang="en-US" sz="4000" b="0" dirty="0" smtClean="0"/>
              <a:t>Type inference</a:t>
            </a:r>
          </a:p>
          <a:p>
            <a:pPr marL="857250" indent="-857250" algn="l" rtl="0" latinLnBrk="1" hangingPunct="0">
              <a:lnSpc>
                <a:spcPct val="150000"/>
              </a:lnSpc>
              <a:buFont typeface="Arial" panose="020B0604020202020204" pitchFamily="34" charset="0"/>
              <a:buChar char="•"/>
            </a:pPr>
            <a:r>
              <a:rPr lang="en-US" sz="4000" b="0" dirty="0" smtClean="0"/>
              <a:t>Visibility flags (public/private)</a:t>
            </a:r>
          </a:p>
          <a:p>
            <a:pPr marL="857250" indent="-857250" algn="l" rtl="0" latinLnBrk="1" hangingPunct="0">
              <a:lnSpc>
                <a:spcPct val="150000"/>
              </a:lnSpc>
              <a:buFont typeface="Arial" panose="020B0604020202020204" pitchFamily="34" charset="0"/>
              <a:buChar char="•"/>
            </a:pPr>
            <a:r>
              <a:rPr lang="en-US" sz="4000" b="0" dirty="0" smtClean="0"/>
              <a:t>Interfaces, </a:t>
            </a:r>
            <a:r>
              <a:rPr lang="en-US" sz="4000" b="0" dirty="0" err="1" smtClean="0"/>
              <a:t>enums</a:t>
            </a:r>
            <a:r>
              <a:rPr lang="en-US" sz="4000" b="0" dirty="0" smtClean="0"/>
              <a:t>, tuples, unions</a:t>
            </a:r>
            <a:endParaRPr lang="en-US" sz="4000" b="0" dirty="0"/>
          </a:p>
          <a:p>
            <a:pPr marL="857250" indent="-857250" algn="l" rtl="0" latinLnBrk="1" hangingPunct="0">
              <a:lnSpc>
                <a:spcPct val="150000"/>
              </a:lnSpc>
              <a:buFont typeface="Arial" panose="020B0604020202020204" pitchFamily="34" charset="0"/>
              <a:buChar char="•"/>
            </a:pPr>
            <a:r>
              <a:rPr lang="en-US" sz="4000" b="0" dirty="0"/>
              <a:t>Optional </a:t>
            </a:r>
            <a:r>
              <a:rPr lang="en-US" sz="4000" b="0" dirty="0" smtClean="0"/>
              <a:t>properties, optional parameters, default parameters</a:t>
            </a:r>
            <a:endParaRPr kumimoji="0" lang="uk-UA" sz="4000" b="0" i="0" u="none" strike="noStrike" cap="none" spc="0" normalizeH="0" baseline="0" dirty="0">
              <a:ln>
                <a:noFill/>
              </a:ln>
              <a:solidFill>
                <a:srgbClr val="424242"/>
              </a:solidFill>
              <a:effectLst/>
              <a:uFillTx/>
              <a:sym typeface="Open Sans"/>
            </a:endParaRPr>
          </a:p>
        </p:txBody>
      </p:sp>
    </p:spTree>
    <p:extLst>
      <p:ext uri="{BB962C8B-B14F-4D97-AF65-F5344CB8AC3E}">
        <p14:creationId xmlns:p14="http://schemas.microsoft.com/office/powerpoint/2010/main" val="3841038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solidFill>
                  <a:srgbClr val="000000"/>
                </a:solidFill>
              </a:defRPr>
            </a:pPr>
            <a:r>
              <a:rPr lang="en-US" sz="6000" b="0" dirty="0" err="1" smtClean="0"/>
              <a:t>TypeScript</a:t>
            </a:r>
            <a:r>
              <a:rPr lang="en-US" sz="6600" b="0" dirty="0" smtClean="0">
                <a:solidFill>
                  <a:srgbClr val="424242"/>
                </a:solidFill>
              </a:rPr>
              <a:t>|</a:t>
            </a:r>
            <a:r>
              <a:rPr lang="en-US" sz="6600" b="1" dirty="0" smtClean="0">
                <a:solidFill>
                  <a:srgbClr val="424242"/>
                </a:solidFill>
              </a:rPr>
              <a:t> </a:t>
            </a:r>
            <a:r>
              <a:rPr lang="en-US" sz="6000" b="0" dirty="0" smtClean="0">
                <a:solidFill>
                  <a:schemeClr val="accent1">
                    <a:lumMod val="60000"/>
                    <a:lumOff val="40000"/>
                  </a:schemeClr>
                </a:solidFill>
              </a:rPr>
              <a:t>Advanced features</a:t>
            </a:r>
            <a:endParaRPr sz="6000" b="1" dirty="0">
              <a:solidFill>
                <a:schemeClr val="accent1">
                  <a:lumMod val="60000"/>
                  <a:lumOff val="40000"/>
                </a:schemeClr>
              </a:solidFill>
            </a:endParaRPr>
          </a:p>
        </p:txBody>
      </p:sp>
      <p:sp>
        <p:nvSpPr>
          <p:cNvPr id="37" name="Shape 37"/>
          <p:cNvSpPr/>
          <p:nvPr/>
        </p:nvSpPr>
        <p:spPr>
          <a:xfrm>
            <a:off x="1275656" y="4184405"/>
            <a:ext cx="16537013" cy="60483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ormAutofit/>
          </a:bodyPr>
          <a:lstStyle/>
          <a:p>
            <a:pPr lvl="0">
              <a:lnSpc>
                <a:spcPct val="150000"/>
              </a:lnSpc>
              <a:spcBef>
                <a:spcPts val="4200"/>
              </a:spcBef>
              <a:defRPr sz="1800" b="0">
                <a:solidFill>
                  <a:srgbClr val="000000"/>
                </a:solidFill>
              </a:defRPr>
            </a:pPr>
            <a:endParaRPr sz="3200" dirty="0"/>
          </a:p>
        </p:txBody>
      </p:sp>
      <p:sp>
        <p:nvSpPr>
          <p:cNvPr id="2" name="TextBox 1"/>
          <p:cNvSpPr txBox="1"/>
          <p:nvPr/>
        </p:nvSpPr>
        <p:spPr>
          <a:xfrm>
            <a:off x="1323974" y="3278037"/>
            <a:ext cx="22415919" cy="8666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normAutofit/>
          </a:bodyPr>
          <a:lstStyle/>
          <a:p>
            <a:pPr marL="857250" indent="-857250" algn="l" rtl="0" latinLnBrk="1" hangingPunct="0">
              <a:lnSpc>
                <a:spcPct val="150000"/>
              </a:lnSpc>
              <a:buFont typeface="Arial" panose="020B0604020202020204" pitchFamily="34" charset="0"/>
              <a:buChar char="•"/>
            </a:pPr>
            <a:r>
              <a:rPr lang="en-US" sz="4000" b="0" dirty="0" smtClean="0"/>
              <a:t>Generics</a:t>
            </a:r>
            <a:endParaRPr lang="en-US" sz="4000" b="0" dirty="0"/>
          </a:p>
          <a:p>
            <a:pPr marL="857250" indent="-857250" algn="l" rtl="0" latinLnBrk="1" hangingPunct="0">
              <a:lnSpc>
                <a:spcPct val="150000"/>
              </a:lnSpc>
              <a:buFont typeface="Arial" panose="020B0604020202020204" pitchFamily="34" charset="0"/>
              <a:buChar char="•"/>
            </a:pPr>
            <a:r>
              <a:rPr lang="en-US" sz="4000" b="0" dirty="0" smtClean="0"/>
              <a:t>Iterators (for.. </a:t>
            </a:r>
            <a:r>
              <a:rPr lang="en-US" sz="4000" b="0" dirty="0"/>
              <a:t>o</a:t>
            </a:r>
            <a:r>
              <a:rPr lang="en-US" sz="4000" b="0" dirty="0" smtClean="0"/>
              <a:t>f, for.. in)  </a:t>
            </a:r>
            <a:r>
              <a:rPr lang="en-US" sz="4000" b="0" dirty="0"/>
              <a:t>and </a:t>
            </a:r>
            <a:r>
              <a:rPr lang="en-US" sz="4000" b="0" dirty="0" smtClean="0"/>
              <a:t>Generators</a:t>
            </a:r>
          </a:p>
          <a:p>
            <a:pPr marL="857250" indent="-857250" algn="l" rtl="0" latinLnBrk="1" hangingPunct="0">
              <a:lnSpc>
                <a:spcPct val="150000"/>
              </a:lnSpc>
              <a:buFont typeface="Arial" panose="020B0604020202020204" pitchFamily="34" charset="0"/>
              <a:buChar char="•"/>
            </a:pPr>
            <a:r>
              <a:rPr lang="en-US" sz="4000" b="0" dirty="0" smtClean="0"/>
              <a:t>Strings templating</a:t>
            </a:r>
            <a:endParaRPr lang="en-US" sz="4000" b="0" dirty="0"/>
          </a:p>
          <a:p>
            <a:pPr marL="857250" indent="-857250" algn="l" rtl="0" latinLnBrk="1" hangingPunct="0">
              <a:lnSpc>
                <a:spcPct val="150000"/>
              </a:lnSpc>
              <a:buFont typeface="Arial" panose="020B0604020202020204" pitchFamily="34" charset="0"/>
              <a:buChar char="•"/>
            </a:pPr>
            <a:r>
              <a:rPr lang="en-US" sz="4000" b="0" dirty="0" smtClean="0"/>
              <a:t>Decorators</a:t>
            </a:r>
          </a:p>
          <a:p>
            <a:pPr marL="857250" indent="-857250" algn="l" rtl="0" latinLnBrk="1" hangingPunct="0">
              <a:lnSpc>
                <a:spcPct val="150000"/>
              </a:lnSpc>
              <a:buFont typeface="Arial" panose="020B0604020202020204" pitchFamily="34" charset="0"/>
              <a:buChar char="•"/>
            </a:pPr>
            <a:r>
              <a:rPr lang="en-US" sz="4000" b="0" dirty="0" smtClean="0"/>
              <a:t>Build-in modular system</a:t>
            </a:r>
            <a:endParaRPr lang="en-US" sz="4000" b="0" dirty="0"/>
          </a:p>
          <a:p>
            <a:pPr marL="857250" indent="-857250" algn="l" rtl="0" latinLnBrk="1" hangingPunct="0">
              <a:lnSpc>
                <a:spcPct val="150000"/>
              </a:lnSpc>
              <a:buFont typeface="Arial" panose="020B0604020202020204" pitchFamily="34" charset="0"/>
              <a:buChar char="•"/>
            </a:pPr>
            <a:r>
              <a:rPr lang="en-US" sz="4000" b="0" dirty="0"/>
              <a:t>Supports build-in JS </a:t>
            </a:r>
            <a:r>
              <a:rPr lang="en-US" sz="4000" b="0" dirty="0" smtClean="0"/>
              <a:t>functions</a:t>
            </a:r>
          </a:p>
          <a:p>
            <a:pPr marL="857250" indent="-857250" algn="l" rtl="0" latinLnBrk="1" hangingPunct="0">
              <a:lnSpc>
                <a:spcPct val="150000"/>
              </a:lnSpc>
              <a:buFont typeface="Arial" panose="020B0604020202020204" pitchFamily="34" charset="0"/>
              <a:buChar char="•"/>
            </a:pPr>
            <a:r>
              <a:rPr lang="en-US" sz="4000" b="0" dirty="0" smtClean="0"/>
              <a:t>Everything can be typed (thanks to *.</a:t>
            </a:r>
            <a:r>
              <a:rPr lang="en-US" sz="4000" b="0" dirty="0" err="1" smtClean="0"/>
              <a:t>d.ts</a:t>
            </a:r>
            <a:r>
              <a:rPr lang="en-US" sz="4000" b="0" dirty="0" smtClean="0"/>
              <a:t>)</a:t>
            </a:r>
            <a:endParaRPr lang="en-US" sz="4000" b="0" dirty="0"/>
          </a:p>
          <a:p>
            <a:pPr marL="857250" indent="-857250" algn="l" rtl="0" latinLnBrk="1" hangingPunct="0">
              <a:lnSpc>
                <a:spcPct val="150000"/>
              </a:lnSpc>
              <a:buFont typeface="Arial" panose="020B0604020202020204" pitchFamily="34" charset="0"/>
              <a:buChar char="•"/>
            </a:pPr>
            <a:r>
              <a:rPr lang="en-US" sz="4000" b="0" dirty="0"/>
              <a:t>Supports modern ES features now</a:t>
            </a:r>
          </a:p>
        </p:txBody>
      </p:sp>
    </p:spTree>
    <p:extLst>
      <p:ext uri="{BB962C8B-B14F-4D97-AF65-F5344CB8AC3E}">
        <p14:creationId xmlns:p14="http://schemas.microsoft.com/office/powerpoint/2010/main" val="2868796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424242"/>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en Sans Semibold"/>
        <a:ea typeface="Open Sans Semibold"/>
        <a:cs typeface="Open Sans Semi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t">
        <a:normAutofit/>
      </a:bodyPr>
      <a:lstStyle>
        <a:defPPr marL="0" marR="0" indent="0" algn="l" defTabSz="584200" rtl="0" fontAlgn="auto" latinLnBrk="1" hangingPunct="0">
          <a:lnSpc>
            <a:spcPct val="100000"/>
          </a:lnSpc>
          <a:spcBef>
            <a:spcPts val="0"/>
          </a:spcBef>
          <a:spcAft>
            <a:spcPts val="0"/>
          </a:spcAft>
          <a:buClrTx/>
          <a:buSzTx/>
          <a:buFontTx/>
          <a:buNone/>
          <a:tabLst/>
          <a:defRPr kumimoji="0" sz="6600" b="1" i="0" u="none" strike="noStrike" cap="none" spc="0" normalizeH="0" baseline="0">
            <a:ln>
              <a:noFill/>
            </a:ln>
            <a:solidFill>
              <a:srgbClr val="424242"/>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en Sans Semibold"/>
        <a:ea typeface="Open Sans Semibold"/>
        <a:cs typeface="Open Sans Semi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t">
        <a:normAutofit/>
      </a:bodyPr>
      <a:lstStyle>
        <a:defPPr marL="0" marR="0" indent="0" algn="l" defTabSz="584200" rtl="0" fontAlgn="auto" latinLnBrk="1" hangingPunct="0">
          <a:lnSpc>
            <a:spcPct val="100000"/>
          </a:lnSpc>
          <a:spcBef>
            <a:spcPts val="0"/>
          </a:spcBef>
          <a:spcAft>
            <a:spcPts val="0"/>
          </a:spcAft>
          <a:buClrTx/>
          <a:buSzTx/>
          <a:buFontTx/>
          <a:buNone/>
          <a:tabLst/>
          <a:defRPr kumimoji="0" sz="6600" b="1" i="0" u="none" strike="noStrike" cap="none" spc="0" normalizeH="0" baseline="0">
            <a:ln>
              <a:noFill/>
            </a:ln>
            <a:solidFill>
              <a:srgbClr val="424242"/>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1131</TotalTime>
  <Words>1147</Words>
  <Application>Microsoft Office PowerPoint</Application>
  <PresentationFormat>Произвольный</PresentationFormat>
  <Paragraphs>254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White</vt:lpstr>
      <vt:lpstr>TypeScript : All parts are good</vt:lpstr>
      <vt:lpstr>Презентация PowerPoint</vt:lpstr>
      <vt:lpstr>JavaScript| Wide-spread development platform</vt:lpstr>
      <vt:lpstr>JavaScript| Development challenges</vt:lpstr>
      <vt:lpstr>TypeScript| Historical retrospective</vt:lpstr>
      <vt:lpstr>TypeScript| One year – four releases</vt:lpstr>
      <vt:lpstr>Презентация PowerPoint</vt:lpstr>
      <vt:lpstr>TypeScript| General features</vt:lpstr>
      <vt:lpstr>TypeScript| Advanced features</vt:lpstr>
      <vt:lpstr>TypeScript| Little sample</vt:lpstr>
      <vt:lpstr>TypeScript| Iterators</vt:lpstr>
      <vt:lpstr>TypeScript| Union types and type-guards</vt:lpstr>
      <vt:lpstr>TypeScript| Union types and type-guards</vt:lpstr>
      <vt:lpstr>TypeScript| Module system</vt:lpstr>
      <vt:lpstr>TypeScript| Decorators</vt:lpstr>
      <vt:lpstr>Презентация PowerPoint</vt:lpstr>
      <vt:lpstr>Development| Tools</vt:lpstr>
      <vt:lpstr>Development| Community</vt:lpstr>
      <vt:lpstr>Development| Adoption</vt:lpstr>
      <vt:lpstr>Development| Frameworks</vt:lpstr>
      <vt:lpstr>Презентация PowerPoint</vt:lpstr>
      <vt:lpstr>Презентация PowerPoint</vt:lpstr>
      <vt:lpstr>TypeScript| Best for…</vt:lpstr>
      <vt:lpstr>TypeScript| Best for…</vt:lpstr>
      <vt:lpstr>TypeScript| Where to start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DevFest Presentation Template</dc:title>
  <dc:creator>Andriy Deren'</dc:creator>
  <cp:lastModifiedBy>Andriy Deren'</cp:lastModifiedBy>
  <cp:revision>185</cp:revision>
  <dcterms:modified xsi:type="dcterms:W3CDTF">2016-04-19T15:07:52Z</dcterms:modified>
</cp:coreProperties>
</file>